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sldIdLst>
    <p:sldId id="256" r:id="rId2"/>
    <p:sldId id="257" r:id="rId3"/>
    <p:sldId id="258" r:id="rId4"/>
    <p:sldId id="259" r:id="rId5"/>
    <p:sldId id="260" r:id="rId6"/>
    <p:sldId id="261" r:id="rId7"/>
    <p:sldId id="262" r:id="rId8"/>
    <p:sldId id="328" r:id="rId9"/>
    <p:sldId id="329" r:id="rId10"/>
    <p:sldId id="263" r:id="rId11"/>
    <p:sldId id="330" r:id="rId12"/>
    <p:sldId id="264" r:id="rId13"/>
    <p:sldId id="265" r:id="rId14"/>
    <p:sldId id="331" r:id="rId15"/>
    <p:sldId id="266" r:id="rId16"/>
    <p:sldId id="267" r:id="rId17"/>
    <p:sldId id="268" r:id="rId18"/>
    <p:sldId id="337" r:id="rId19"/>
    <p:sldId id="338" r:id="rId20"/>
    <p:sldId id="269" r:id="rId21"/>
    <p:sldId id="270" r:id="rId22"/>
    <p:sldId id="271" r:id="rId23"/>
    <p:sldId id="272" r:id="rId24"/>
    <p:sldId id="339"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40"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32" r:id="rId71"/>
    <p:sldId id="317" r:id="rId72"/>
    <p:sldId id="318" r:id="rId73"/>
    <p:sldId id="319" r:id="rId74"/>
    <p:sldId id="333" r:id="rId75"/>
    <p:sldId id="320" r:id="rId76"/>
    <p:sldId id="334" r:id="rId77"/>
    <p:sldId id="321" r:id="rId78"/>
    <p:sldId id="335" r:id="rId79"/>
    <p:sldId id="322" r:id="rId80"/>
    <p:sldId id="323" r:id="rId81"/>
    <p:sldId id="324" r:id="rId82"/>
    <p:sldId id="325" r:id="rId83"/>
    <p:sldId id="326" r:id="rId84"/>
    <p:sldId id="327" r:id="rId8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6C942B-3DAA-48A0-9B61-AF5F3F6A64C4}" v="4" dt="2021-07-14T17:29:03.9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microsoft.com/office/2015/10/relationships/revisionInfo" Target="revisionInfo.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B4D926BC-8E78-4CCF-A7B2-8DF8460C404D}" type="datetime1">
              <a:rPr lang="en-US" smtClean="0"/>
              <a:pPr/>
              <a:t>6/21/2022</a:t>
            </a:fld>
            <a:endParaRPr lang="en-US" dirty="0"/>
          </a:p>
        </p:txBody>
      </p:sp>
      <p:sp>
        <p:nvSpPr>
          <p:cNvPr id="5" name="Footer Placeholder 4"/>
          <p:cNvSpPr>
            <a:spLocks noGrp="1"/>
          </p:cNvSpPr>
          <p:nvPr>
            <p:ph type="ftr" sz="quarter" idx="11"/>
          </p:nvPr>
        </p:nvSpPr>
        <p:spPr>
          <a:xfrm>
            <a:off x="914400" y="4323846"/>
            <a:ext cx="4880610" cy="365125"/>
          </a:xfrm>
        </p:spPr>
        <p:txBody>
          <a:bodyPr/>
          <a:lstStyle/>
          <a:p>
            <a:endParaRPr lang="en-US" dirty="0"/>
          </a:p>
        </p:txBody>
      </p:sp>
      <p:sp>
        <p:nvSpPr>
          <p:cNvPr id="6" name="Slide Number Placeholder 5"/>
          <p:cNvSpPr>
            <a:spLocks noGrp="1"/>
          </p:cNvSpPr>
          <p:nvPr>
            <p:ph type="sldNum" sz="quarter" idx="12"/>
          </p:nvPr>
        </p:nvSpPr>
        <p:spPr>
          <a:xfrm>
            <a:off x="6057900" y="1430867"/>
            <a:ext cx="2171700" cy="365125"/>
          </a:xfrm>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1427781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8785BE-30D6-45E9-9828-9A90A2D6DF6D}" type="datetime1">
              <a:rPr lang="en-US" smtClean="0"/>
              <a:pPr/>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384125693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E48785BE-30D6-45E9-9828-9A90A2D6DF6D}" type="datetime1">
              <a:rPr lang="en-US" smtClean="0"/>
              <a:pPr/>
              <a:t>6/21/2022</a:t>
            </a:fld>
            <a:endParaRPr lang="en-US" dirty="0"/>
          </a:p>
        </p:txBody>
      </p:sp>
      <p:sp>
        <p:nvSpPr>
          <p:cNvPr id="6" name="Footer Placeholder 5"/>
          <p:cNvSpPr>
            <a:spLocks noGrp="1"/>
          </p:cNvSpPr>
          <p:nvPr>
            <p:ph type="ftr" sz="quarter" idx="11"/>
          </p:nvPr>
        </p:nvSpPr>
        <p:spPr>
          <a:xfrm>
            <a:off x="594360" y="381001"/>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396191989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E48785BE-30D6-45E9-9828-9A90A2D6DF6D}" type="datetime1">
              <a:rPr lang="en-US" smtClean="0"/>
              <a:pPr/>
              <a:t>6/21/2022</a:t>
            </a:fld>
            <a:endParaRPr lang="en-US" dirty="0"/>
          </a:p>
        </p:txBody>
      </p:sp>
      <p:sp>
        <p:nvSpPr>
          <p:cNvPr id="6" name="Footer Placeholder 5"/>
          <p:cNvSpPr>
            <a:spLocks noGrp="1"/>
          </p:cNvSpPr>
          <p:nvPr>
            <p:ph type="ftr" sz="quarter" idx="11"/>
          </p:nvPr>
        </p:nvSpPr>
        <p:spPr>
          <a:xfrm>
            <a:off x="594360" y="379438"/>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FA84A37A-AFC2-4A01-80A1-FC20F2C0D5BB}" type="slidenum">
              <a:rPr lang="en-US" smtClean="0"/>
              <a:pPr/>
              <a:t>‹#›</a:t>
            </a:fld>
            <a:endParaRPr lang="en-US" dirty="0"/>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5554572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E48785BE-30D6-45E9-9828-9A90A2D6DF6D}" type="datetime1">
              <a:rPr lang="en-US" smtClean="0"/>
              <a:pPr/>
              <a:t>6/21/2022</a:t>
            </a:fld>
            <a:endParaRPr lang="en-US" dirty="0"/>
          </a:p>
        </p:txBody>
      </p:sp>
      <p:sp>
        <p:nvSpPr>
          <p:cNvPr id="6" name="Footer Placeholder 5"/>
          <p:cNvSpPr>
            <a:spLocks noGrp="1"/>
          </p:cNvSpPr>
          <p:nvPr>
            <p:ph type="ftr" sz="quarter" idx="11"/>
          </p:nvPr>
        </p:nvSpPr>
        <p:spPr>
          <a:xfrm>
            <a:off x="594360" y="378884"/>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33484749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48785BE-30D6-45E9-9828-9A90A2D6DF6D}" type="datetime1">
              <a:rPr lang="en-US" smtClean="0"/>
              <a:pPr/>
              <a:t>6/21/2022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286060309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48785BE-30D6-45E9-9828-9A90A2D6DF6D}" type="datetime1">
              <a:rPr lang="en-US" smtClean="0"/>
              <a:pPr/>
              <a:t>6/21/2022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223319249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372853-67FE-4B33-8352-7E4108629A36}" type="datetime1">
              <a:rPr lang="en-US" smtClean="0"/>
              <a:pPr/>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2691255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308F43FD-ABDB-43CF-A014-C9419E2A3211}" type="datetime1">
              <a:rPr lang="en-US" smtClean="0"/>
              <a:pPr/>
              <a:t>6/21/2022</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4" cy="365125"/>
          </a:xfrm>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3294971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3250A7-F2AC-4A3A-BAC6-4433188AF404}" type="datetime1">
              <a:rPr lang="en-US" smtClean="0"/>
              <a:pPr/>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1980326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E48785BE-30D6-45E9-9828-9A90A2D6DF6D}" type="datetime1">
              <a:rPr lang="en-US" smtClean="0"/>
              <a:pPr/>
              <a:t>6/21/2022</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3" cy="365125"/>
          </a:xfrm>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2801511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F603B8-852C-4305-A8B5-259A7A1815FE}" type="datetime1">
              <a:rPr lang="en-US" smtClean="0"/>
              <a:pPr/>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2821180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3025EA-66B7-4B75-BC7E-E841861BC2EE}" type="datetime1">
              <a:rPr lang="en-US" smtClean="0"/>
              <a:pPr/>
              <a:t>6/21/2022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1923270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0C081B-7565-4E7A-9F9F-F1076E2DDB85}" type="datetime1">
              <a:rPr lang="en-US" smtClean="0"/>
              <a:pPr/>
              <a:t>6/21/2022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3416135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0E28A-3A4F-4E6B-B567-EC8C4C5EF7EB}" type="datetime1">
              <a:rPr lang="en-US" smtClean="0"/>
              <a:pPr/>
              <a:t>6/21/2022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2776789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6F08A9-3E88-45E3-A460-6C4313B1A85D}" type="datetime1">
              <a:rPr lang="en-US" smtClean="0"/>
              <a:pPr/>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507627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21CF1C-1A92-4FD7-820B-88967322F7A9}" type="datetime1">
              <a:rPr lang="en-US" smtClean="0"/>
              <a:pPr/>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2958799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48785BE-30D6-45E9-9828-9A90A2D6DF6D}" type="datetime1">
              <a:rPr lang="en-US" smtClean="0"/>
              <a:pPr/>
              <a:t>6/21/2022</a:t>
            </a:fld>
            <a:endParaRPr lang="en-US" dirty="0"/>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2480637125"/>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www.txnp.uscourts.gov/"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45431" y="762000"/>
            <a:ext cx="5231186" cy="3329581"/>
          </a:xfrm>
        </p:spPr>
        <p:txBody>
          <a:bodyPr>
            <a:normAutofit fontScale="90000"/>
          </a:bodyPr>
          <a:lstStyle/>
          <a:p>
            <a:pPr>
              <a:lnSpc>
                <a:spcPct val="90000"/>
              </a:lnSpc>
            </a:pPr>
            <a:r>
              <a:rPr lang="en-US" sz="6100" dirty="0"/>
              <a:t>Offerors’ Presentation </a:t>
            </a:r>
            <a:br>
              <a:rPr lang="en-US" sz="6100" dirty="0"/>
            </a:br>
            <a:r>
              <a:rPr lang="en-US" sz="6100" dirty="0"/>
              <a:t>July 15, 2022</a:t>
            </a:r>
          </a:p>
        </p:txBody>
      </p:sp>
      <p:sp>
        <p:nvSpPr>
          <p:cNvPr id="3" name="Subtitle 2"/>
          <p:cNvSpPr>
            <a:spLocks noGrp="1"/>
          </p:cNvSpPr>
          <p:nvPr>
            <p:ph type="subTitle" idx="1"/>
          </p:nvPr>
        </p:nvSpPr>
        <p:spPr>
          <a:xfrm>
            <a:off x="852361" y="4267200"/>
            <a:ext cx="5231183" cy="861420"/>
          </a:xfrm>
        </p:spPr>
        <p:txBody>
          <a:bodyPr>
            <a:normAutofit/>
          </a:bodyPr>
          <a:lstStyle/>
          <a:p>
            <a:pPr>
              <a:lnSpc>
                <a:spcPct val="90000"/>
              </a:lnSpc>
            </a:pPr>
            <a:r>
              <a:rPr lang="en-US" sz="1700" dirty="0">
                <a:solidFill>
                  <a:schemeClr val="tx1">
                    <a:lumMod val="85000"/>
                    <a:lumOff val="15000"/>
                  </a:schemeClr>
                </a:solidFill>
              </a:rPr>
              <a:t>U.S. Probation &amp; Pretrial Services Office</a:t>
            </a:r>
          </a:p>
          <a:p>
            <a:pPr>
              <a:lnSpc>
                <a:spcPct val="90000"/>
              </a:lnSpc>
            </a:pPr>
            <a:r>
              <a:rPr lang="en-US" sz="1700" dirty="0">
                <a:solidFill>
                  <a:schemeClr val="tx1">
                    <a:lumMod val="85000"/>
                    <a:lumOff val="15000"/>
                  </a:schemeClr>
                </a:solidFill>
              </a:rPr>
              <a:t>Northern District of Texas</a:t>
            </a:r>
          </a:p>
        </p:txBody>
      </p:sp>
    </p:spTree>
    <p:extLst>
      <p:ext uri="{BB962C8B-B14F-4D97-AF65-F5344CB8AC3E}">
        <p14:creationId xmlns:p14="http://schemas.microsoft.com/office/powerpoint/2010/main" val="417946052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Statement of Work Section B</a:t>
            </a:r>
          </a:p>
        </p:txBody>
      </p:sp>
      <p:sp>
        <p:nvSpPr>
          <p:cNvPr id="3" name="Content Placeholder 2"/>
          <p:cNvSpPr>
            <a:spLocks noGrp="1"/>
          </p:cNvSpPr>
          <p:nvPr>
            <p:ph idx="1"/>
          </p:nvPr>
        </p:nvSpPr>
        <p:spPr/>
        <p:txBody>
          <a:bodyPr/>
          <a:lstStyle/>
          <a:p>
            <a:r>
              <a:rPr lang="en-US" dirty="0"/>
              <a:t>Supplies or Services &amp; Offeror’s Prices</a:t>
            </a:r>
          </a:p>
          <a:p>
            <a:pPr lvl="1"/>
            <a:r>
              <a:rPr lang="en-US" dirty="0"/>
              <a:t>Page B-1</a:t>
            </a:r>
          </a:p>
          <a:p>
            <a:pPr lvl="2"/>
            <a:r>
              <a:rPr lang="en-US" u="sng" dirty="0"/>
              <a:t>Catchment Area</a:t>
            </a:r>
            <a:r>
              <a:rPr lang="en-US" dirty="0"/>
              <a:t>: Geographic area where services are required to be performed</a:t>
            </a:r>
          </a:p>
          <a:p>
            <a:pPr lvl="2"/>
            <a:r>
              <a:rPr lang="en-US" u="sng" dirty="0"/>
              <a:t>BPA Duration</a:t>
            </a:r>
            <a:r>
              <a:rPr lang="en-US" dirty="0"/>
              <a:t>: Fiscal Year (FY) 2023 in addition to two 12-month option years – not to exceed 36 months</a:t>
            </a:r>
          </a:p>
        </p:txBody>
      </p:sp>
    </p:spTree>
    <p:extLst>
      <p:ext uri="{BB962C8B-B14F-4D97-AF65-F5344CB8AC3E}">
        <p14:creationId xmlns:p14="http://schemas.microsoft.com/office/powerpoint/2010/main" val="213891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101" y="1337970"/>
            <a:ext cx="4991797" cy="4182059"/>
          </a:xfrm>
          <a:prstGeom prst="rect">
            <a:avLst/>
          </a:prstGeom>
          <a:effectLst>
            <a:reflection stA="17000" endPos="65000" dist="50800" dir="5400000" sy="-100000" algn="bl" rotWithShape="0"/>
          </a:effectLst>
        </p:spPr>
      </p:pic>
    </p:spTree>
    <p:extLst>
      <p:ext uri="{BB962C8B-B14F-4D97-AF65-F5344CB8AC3E}">
        <p14:creationId xmlns:p14="http://schemas.microsoft.com/office/powerpoint/2010/main" val="3462071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Statement of Work Section B cont.</a:t>
            </a:r>
          </a:p>
        </p:txBody>
      </p:sp>
      <p:sp>
        <p:nvSpPr>
          <p:cNvPr id="3" name="Content Placeholder 2"/>
          <p:cNvSpPr>
            <a:spLocks noGrp="1"/>
          </p:cNvSpPr>
          <p:nvPr>
            <p:ph idx="1"/>
          </p:nvPr>
        </p:nvSpPr>
        <p:spPr/>
        <p:txBody>
          <a:bodyPr>
            <a:normAutofit/>
          </a:bodyPr>
          <a:lstStyle/>
          <a:p>
            <a:r>
              <a:rPr lang="en-US" dirty="0"/>
              <a:t>Supplies or Services &amp; Offeror’s Prices</a:t>
            </a:r>
          </a:p>
          <a:p>
            <a:pPr lvl="1"/>
            <a:r>
              <a:rPr lang="en-US" dirty="0"/>
              <a:t>Page B-2 &amp; beyond</a:t>
            </a:r>
          </a:p>
          <a:p>
            <a:pPr lvl="2"/>
            <a:r>
              <a:rPr lang="en-US" u="sng" dirty="0"/>
              <a:t>Required Services</a:t>
            </a:r>
            <a:r>
              <a:rPr lang="en-US" dirty="0"/>
              <a:t>: All services listed are required</a:t>
            </a:r>
          </a:p>
          <a:p>
            <a:pPr lvl="4"/>
            <a:r>
              <a:rPr lang="en-US" dirty="0"/>
              <a:t>Offerors must submit bids on </a:t>
            </a:r>
            <a:r>
              <a:rPr lang="en-US" u="sng" dirty="0"/>
              <a:t>all</a:t>
            </a:r>
            <a:r>
              <a:rPr lang="en-US" dirty="0"/>
              <a:t> required services or the proposal will be considered technically unacceptable</a:t>
            </a:r>
          </a:p>
          <a:p>
            <a:pPr lvl="2"/>
            <a:r>
              <a:rPr lang="en-US" u="sng" dirty="0"/>
              <a:t>Project Code and Service</a:t>
            </a:r>
            <a:r>
              <a:rPr lang="en-US" dirty="0"/>
              <a:t>: The project code is a number associated with a specific service</a:t>
            </a:r>
          </a:p>
          <a:p>
            <a:pPr lvl="2"/>
            <a:r>
              <a:rPr lang="en-US" u="sng" dirty="0"/>
              <a:t>Estimated Monthly Quantities (EMQ)</a:t>
            </a:r>
            <a:r>
              <a:rPr lang="en-US" dirty="0"/>
              <a:t>: Aside from new services, the estimated monthly quantities for services are based on historical data</a:t>
            </a:r>
          </a:p>
          <a:p>
            <a:pPr lvl="4"/>
            <a:r>
              <a:rPr lang="en-US" dirty="0"/>
              <a:t>EMQs are estimates and our office is not bound to meet them</a:t>
            </a:r>
          </a:p>
          <a:p>
            <a:pPr lvl="2"/>
            <a:endParaRPr lang="en-US" dirty="0"/>
          </a:p>
        </p:txBody>
      </p:sp>
    </p:spTree>
    <p:extLst>
      <p:ext uri="{BB962C8B-B14F-4D97-AF65-F5344CB8AC3E}">
        <p14:creationId xmlns:p14="http://schemas.microsoft.com/office/powerpoint/2010/main" val="2831554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Statement of Work </a:t>
            </a:r>
            <a:br>
              <a:rPr lang="en-US" dirty="0"/>
            </a:br>
            <a:r>
              <a:rPr lang="en-US" dirty="0"/>
              <a:t>Section B cont.</a:t>
            </a:r>
          </a:p>
        </p:txBody>
      </p:sp>
      <p:sp>
        <p:nvSpPr>
          <p:cNvPr id="3" name="Content Placeholder 2"/>
          <p:cNvSpPr>
            <a:spLocks noGrp="1"/>
          </p:cNvSpPr>
          <p:nvPr>
            <p:ph idx="1"/>
          </p:nvPr>
        </p:nvSpPr>
        <p:spPr/>
        <p:txBody>
          <a:bodyPr>
            <a:normAutofit/>
          </a:bodyPr>
          <a:lstStyle/>
          <a:p>
            <a:r>
              <a:rPr lang="en-US" dirty="0"/>
              <a:t>Supplies or Services &amp; Offeror’s Prices</a:t>
            </a:r>
          </a:p>
          <a:p>
            <a:pPr lvl="1"/>
            <a:r>
              <a:rPr lang="en-US" dirty="0"/>
              <a:t>Page B-2 &amp; beyond cont.</a:t>
            </a:r>
          </a:p>
          <a:p>
            <a:pPr lvl="2"/>
            <a:r>
              <a:rPr lang="en-US" u="sng" dirty="0"/>
              <a:t>Units</a:t>
            </a:r>
            <a:r>
              <a:rPr lang="en-US" dirty="0"/>
              <a:t>: Defined in</a:t>
            </a:r>
            <a:r>
              <a:rPr lang="en-US" b="1" dirty="0"/>
              <a:t> bold</a:t>
            </a:r>
            <a:r>
              <a:rPr lang="en-US" dirty="0"/>
              <a:t> under the EMQ column (i.e., 30 minute increments, per intake, per day, or per dose)</a:t>
            </a:r>
          </a:p>
          <a:p>
            <a:pPr lvl="2"/>
            <a:r>
              <a:rPr lang="en-US" u="sng" dirty="0"/>
              <a:t>Price</a:t>
            </a:r>
            <a:r>
              <a:rPr lang="en-US" dirty="0"/>
              <a:t>: Reflects your cost to perform the requirements of the Statement of Work (Section C) as well as all relating terms and conditions of the RFP</a:t>
            </a:r>
          </a:p>
          <a:p>
            <a:pPr lvl="4"/>
            <a:r>
              <a:rPr lang="en-US" dirty="0"/>
              <a:t>Client ‘no shows’ and administrative functions, such as completion of paperwork and phone calls, are not billable and should be included in the unit price</a:t>
            </a:r>
          </a:p>
          <a:p>
            <a:pPr lvl="4"/>
            <a:r>
              <a:rPr lang="en-US" dirty="0"/>
              <a:t>If the service will be performed by a vendor with whom you team (subcontract), enter ‘S’ next to the price and describe the arrangements in Section J</a:t>
            </a:r>
          </a:p>
          <a:p>
            <a:pPr lvl="2"/>
            <a:endParaRPr lang="en-US" u="sng" dirty="0"/>
          </a:p>
        </p:txBody>
      </p:sp>
    </p:spTree>
    <p:extLst>
      <p:ext uri="{BB962C8B-B14F-4D97-AF65-F5344CB8AC3E}">
        <p14:creationId xmlns:p14="http://schemas.microsoft.com/office/powerpoint/2010/main" val="3723161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600" y="2552577"/>
            <a:ext cx="6620799" cy="1752845"/>
          </a:xfrm>
          <a:prstGeom prst="rect">
            <a:avLst/>
          </a:prstGeom>
          <a:effectLst>
            <a:reflection stA="29000" endPos="65000" dist="50800" dir="5400000" sy="-100000" algn="bl" rotWithShape="0"/>
          </a:effectLst>
        </p:spPr>
      </p:pic>
    </p:spTree>
    <p:extLst>
      <p:ext uri="{BB962C8B-B14F-4D97-AF65-F5344CB8AC3E}">
        <p14:creationId xmlns:p14="http://schemas.microsoft.com/office/powerpoint/2010/main" val="3615686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Statement of Work </a:t>
            </a:r>
            <a:br>
              <a:rPr lang="en-US" dirty="0"/>
            </a:br>
            <a:r>
              <a:rPr lang="en-US" dirty="0"/>
              <a:t>Section C</a:t>
            </a:r>
          </a:p>
        </p:txBody>
      </p:sp>
      <p:sp>
        <p:nvSpPr>
          <p:cNvPr id="3" name="Content Placeholder 2"/>
          <p:cNvSpPr>
            <a:spLocks noGrp="1"/>
          </p:cNvSpPr>
          <p:nvPr>
            <p:ph idx="1"/>
          </p:nvPr>
        </p:nvSpPr>
        <p:spPr/>
        <p:txBody>
          <a:bodyPr/>
          <a:lstStyle/>
          <a:p>
            <a:r>
              <a:rPr lang="en-US" dirty="0"/>
              <a:t>Provision of Services - Piggybacking</a:t>
            </a:r>
          </a:p>
          <a:p>
            <a:pPr lvl="1"/>
            <a:r>
              <a:rPr lang="en-US" dirty="0"/>
              <a:t>Other U.S. Probation and Pretrial Services Offices, and the Federal Bureau of Prisons, are authorized to use our contracted vendors to provide treatment services to active P\S and inmates residing in local community corrections centers</a:t>
            </a:r>
            <a:endParaRPr lang="en-US" sz="2800" dirty="0"/>
          </a:p>
        </p:txBody>
      </p:sp>
    </p:spTree>
    <p:extLst>
      <p:ext uri="{BB962C8B-B14F-4D97-AF65-F5344CB8AC3E}">
        <p14:creationId xmlns:p14="http://schemas.microsoft.com/office/powerpoint/2010/main" val="3702546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Need Requirements</a:t>
            </a:r>
          </a:p>
        </p:txBody>
      </p:sp>
      <p:sp>
        <p:nvSpPr>
          <p:cNvPr id="3" name="Content Placeholder 2"/>
          <p:cNvSpPr>
            <a:spLocks noGrp="1"/>
          </p:cNvSpPr>
          <p:nvPr>
            <p:ph idx="1"/>
          </p:nvPr>
        </p:nvSpPr>
        <p:spPr/>
        <p:txBody>
          <a:bodyPr/>
          <a:lstStyle/>
          <a:p>
            <a:r>
              <a:rPr lang="en-US" dirty="0"/>
              <a:t>Requirements the district has added to meet the needs of our P\S</a:t>
            </a:r>
          </a:p>
          <a:p>
            <a:pPr marL="109728" indent="0">
              <a:buNone/>
            </a:pPr>
            <a:endParaRPr lang="en-US" dirty="0"/>
          </a:p>
          <a:p>
            <a:r>
              <a:rPr lang="en-US" dirty="0"/>
              <a:t>Consult the last few pages of Section C for district local need requirements specific to your BPA(s)</a:t>
            </a:r>
          </a:p>
        </p:txBody>
      </p:sp>
    </p:spTree>
    <p:extLst>
      <p:ext uri="{BB962C8B-B14F-4D97-AF65-F5344CB8AC3E}">
        <p14:creationId xmlns:p14="http://schemas.microsoft.com/office/powerpoint/2010/main" val="2684993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Need Requirements</a:t>
            </a:r>
          </a:p>
        </p:txBody>
      </p:sp>
      <p:sp>
        <p:nvSpPr>
          <p:cNvPr id="3" name="Content Placeholder 2"/>
          <p:cNvSpPr>
            <a:spLocks noGrp="1"/>
          </p:cNvSpPr>
          <p:nvPr>
            <p:ph idx="1"/>
          </p:nvPr>
        </p:nvSpPr>
        <p:spPr/>
        <p:txBody>
          <a:bodyPr>
            <a:normAutofit fontScale="92500" lnSpcReduction="10000"/>
          </a:bodyPr>
          <a:lstStyle/>
          <a:p>
            <a:pPr marL="285750" indent="-285750" algn="just">
              <a:spcBef>
                <a:spcPts val="0"/>
              </a:spcBef>
            </a:pPr>
            <a:r>
              <a:rPr lang="en-US" sz="1800" dirty="0">
                <a:effectLst/>
                <a:latin typeface="Times New Roman" panose="02020603050405020304" pitchFamily="18" charset="0"/>
                <a:ea typeface="Times New Roman" panose="02020603050405020304" pitchFamily="18" charset="0"/>
              </a:rPr>
              <a:t>The vendor's services are made available during the weekday (from 9:00 a.m. until 5:00 p.m.) and 2 evenings per week (from 5:00 p.m. until 9:00 p.m.).</a:t>
            </a:r>
          </a:p>
          <a:p>
            <a:pPr marL="285750" indent="-285750" algn="just">
              <a:spcBef>
                <a:spcPts val="0"/>
              </a:spcBef>
            </a:pPr>
            <a:endParaRPr lang="en-US" sz="1800" dirty="0">
              <a:latin typeface="Times New Roman" panose="02020603050405020304" pitchFamily="18" charset="0"/>
              <a:ea typeface="Times New Roman" panose="02020603050405020304" pitchFamily="18" charset="0"/>
            </a:endParaRPr>
          </a:p>
          <a:p>
            <a:pPr marL="285750" indent="-285750" algn="just">
              <a:spcBef>
                <a:spcPts val="0"/>
              </a:spcBef>
            </a:pPr>
            <a:r>
              <a:rPr lang="en-US" sz="1800" dirty="0">
                <a:effectLst/>
                <a:latin typeface="Times New Roman" panose="02020603050405020304" pitchFamily="18" charset="0"/>
                <a:ea typeface="Times New Roman" panose="02020603050405020304" pitchFamily="18" charset="0"/>
              </a:rPr>
              <a:t>The vendor shall operate a code-a-phone system for random urine collections and schedule urine collections from 10:00 a.m. to 8:30 p.m., Monday through Friday, and 12:00 p.m. to 5:00 p.m., on Saturday, Sunday, and holidays.</a:t>
            </a:r>
          </a:p>
          <a:p>
            <a:pPr marL="285750" indent="-285750" algn="just">
              <a:spcBef>
                <a:spcPts val="0"/>
              </a:spcBef>
            </a:pPr>
            <a:endParaRPr lang="en-US" sz="1800" dirty="0">
              <a:latin typeface="Times New Roman" panose="02020603050405020304" pitchFamily="18" charset="0"/>
              <a:ea typeface="Times New Roman" panose="02020603050405020304" pitchFamily="18" charset="0"/>
            </a:endParaRPr>
          </a:p>
          <a:p>
            <a:pPr marL="285750" indent="-285750" algn="just">
              <a:spcBef>
                <a:spcPts val="0"/>
              </a:spcBef>
            </a:pPr>
            <a:r>
              <a:rPr lang="en-US" sz="1800" dirty="0">
                <a:effectLst/>
                <a:latin typeface="Times New Roman" panose="02020603050405020304" pitchFamily="18" charset="0"/>
                <a:ea typeface="Times New Roman" panose="02020603050405020304" pitchFamily="18" charset="0"/>
              </a:rPr>
              <a:t>The vendor must have restrooms that allow for the direct observation of defendant/offender voiding. If the collector does not have a direct view, a mirror must be installed which allows for the direct observation of voiding.</a:t>
            </a:r>
          </a:p>
          <a:p>
            <a:pPr>
              <a:defRPr/>
            </a:pPr>
            <a:endParaRPr lang="en-US" sz="1500" dirty="0"/>
          </a:p>
          <a:p>
            <a:pPr marL="285750" indent="-285750" algn="just">
              <a:spcBef>
                <a:spcPts val="0"/>
              </a:spcBef>
            </a:pPr>
            <a:r>
              <a:rPr lang="en-US" sz="1800" dirty="0">
                <a:effectLst/>
                <a:latin typeface="Times New Roman" panose="02020603050405020304" pitchFamily="18" charset="0"/>
                <a:ea typeface="Times New Roman" panose="02020603050405020304" pitchFamily="18" charset="0"/>
              </a:rPr>
              <a:t>The vendor shall provide treatment staff fluent in the Spanish language to ensure that Spanish speaking</a:t>
            </a:r>
            <a:r>
              <a:rPr lang="en-US" sz="1800" dirty="0">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offenders/defendants receive treatment services. Bilingual treatment services may be provided directly by the vendor’s staff or through a subcontractor.</a:t>
            </a:r>
          </a:p>
          <a:p>
            <a:pPr>
              <a:defRPr/>
            </a:pPr>
            <a:endParaRPr lang="en-US" sz="1500" dirty="0"/>
          </a:p>
          <a:p>
            <a:pPr marL="285750" indent="-285750" algn="just">
              <a:spcBef>
                <a:spcPts val="0"/>
              </a:spcBef>
            </a:pPr>
            <a:r>
              <a:rPr lang="en-US" sz="1800" dirty="0">
                <a:effectLst/>
                <a:latin typeface="Times New Roman" panose="02020603050405020304" pitchFamily="18" charset="0"/>
                <a:ea typeface="Times New Roman" panose="02020603050405020304" pitchFamily="18" charset="0"/>
              </a:rPr>
              <a:t>The physical facility at which services are provided is located on or within ½ mile of public transportation access.</a:t>
            </a:r>
          </a:p>
        </p:txBody>
      </p:sp>
    </p:spTree>
    <p:extLst>
      <p:ext uri="{BB962C8B-B14F-4D97-AF65-F5344CB8AC3E}">
        <p14:creationId xmlns:p14="http://schemas.microsoft.com/office/powerpoint/2010/main" val="1055106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Local Need Requirements Cont. </a:t>
            </a:r>
            <a:br>
              <a:rPr lang="en-US" dirty="0"/>
            </a:br>
            <a:r>
              <a:rPr lang="en-US" dirty="0"/>
              <a:t>(Group Telemedicine)</a:t>
            </a:r>
          </a:p>
        </p:txBody>
      </p:sp>
      <p:sp>
        <p:nvSpPr>
          <p:cNvPr id="3" name="Content Placeholder 2"/>
          <p:cNvSpPr>
            <a:spLocks noGrp="1"/>
          </p:cNvSpPr>
          <p:nvPr>
            <p:ph idx="1"/>
          </p:nvPr>
        </p:nvSpPr>
        <p:spPr>
          <a:xfrm>
            <a:off x="828436" y="2362200"/>
            <a:ext cx="6711654" cy="4195481"/>
          </a:xfrm>
        </p:spPr>
        <p:txBody>
          <a:bodyPr>
            <a:normAutofit fontScale="40000" lnSpcReduction="20000"/>
          </a:bodyPr>
          <a:lstStyle/>
          <a:p>
            <a:pPr marL="109728" indent="0">
              <a:buNone/>
            </a:pPr>
            <a:r>
              <a:rPr lang="en-US" dirty="0"/>
              <a:t>The Northern District of Texas is seeking this local need in response to the unique treatment barriers and needs in our district. We would like to use telemedicine when appropriate to achieve these ends. The use of telemedicine is authorized only after vendor and the USPO/USPSO staff the individual client’s case, determine he or she is appropriate for treatment via telemedicine, and it is approved by the district’s contracting officer or designee.  The use of telemedicine is for the benefit of the Judiciary and not the convenience of the vendor.  The use of telemedicine is not in lieu of the vendor’s ability to provide services in-person when appropriate (</a:t>
            </a:r>
            <a:r>
              <a:rPr lang="en-US" b="1" dirty="0"/>
              <a:t>see note below</a:t>
            </a:r>
            <a:r>
              <a:rPr lang="en-US" dirty="0"/>
              <a:t>). </a:t>
            </a:r>
          </a:p>
          <a:p>
            <a:pPr marL="109728" indent="0">
              <a:buNone/>
            </a:pPr>
            <a:r>
              <a:rPr lang="en-US" dirty="0"/>
              <a:t>The vendor is authorized to provide this service via telemedicine, which includes providing health care delivery, diagnosis, consultation, and treatment and the transfer of medical data through interactive audio, video, or electronic/data communications. The vendor must adhere to and meet the same legal, ethical, and confidentiality standards when providing telemedicine. The vendor shall also obtain consent of the client before the delivery of telemedicine services and shall include documentation of the same in the individual’s treatment record.</a:t>
            </a:r>
          </a:p>
          <a:p>
            <a:pPr marL="109728" indent="0">
              <a:buNone/>
            </a:pPr>
            <a:r>
              <a:rPr lang="en-US" dirty="0"/>
              <a:t>To ensure confidentiality for each session, the provider shall require that each client verify that he or she is the only person on that line and that no person who is not part of that treatment group is listening. Each participant will also enter into a confidentiality agreement before being allowed to participate in treatment by telephone.</a:t>
            </a:r>
          </a:p>
          <a:p>
            <a:pPr marL="109728" indent="0">
              <a:buNone/>
            </a:pPr>
            <a:r>
              <a:rPr lang="en-US" dirty="0"/>
              <a:t>To verify that services were performed, the vendor shall complete the sign-in log with the following information:</a:t>
            </a:r>
          </a:p>
          <a:p>
            <a:pPr marL="109728" indent="0">
              <a:buNone/>
            </a:pPr>
            <a:r>
              <a:rPr lang="en-US" dirty="0"/>
              <a:t>	•The client’s name.</a:t>
            </a:r>
          </a:p>
          <a:p>
            <a:pPr marL="109728" indent="0">
              <a:buNone/>
            </a:pPr>
            <a:r>
              <a:rPr lang="en-US" dirty="0"/>
              <a:t>	•Date of the session. </a:t>
            </a:r>
          </a:p>
          <a:p>
            <a:pPr marL="109728" indent="0">
              <a:buNone/>
            </a:pPr>
            <a:r>
              <a:rPr lang="en-US" dirty="0"/>
              <a:t>	•The time the session began and concluded.</a:t>
            </a:r>
          </a:p>
          <a:p>
            <a:pPr marL="109728" indent="0">
              <a:buNone/>
            </a:pPr>
            <a:r>
              <a:rPr lang="en-US" dirty="0"/>
              <a:t>	•Confirmation of the means in which the session was conducted (i.e. teleconference, video conference, internet).</a:t>
            </a:r>
          </a:p>
          <a:p>
            <a:pPr marL="109728" indent="0">
              <a:buNone/>
            </a:pPr>
            <a:r>
              <a:rPr lang="en-US" dirty="0"/>
              <a:t>The assigned officer will follow up with the client to ensure that the session was completed.</a:t>
            </a:r>
          </a:p>
          <a:p>
            <a:pPr marL="109728" indent="0">
              <a:buNone/>
            </a:pPr>
            <a:r>
              <a:rPr lang="en-US" dirty="0"/>
              <a:t>For de-escalation, if an emotionally charged topic was discussed or the client appears emotionally agitated, the provider shall follow up with additional contact later in the day to ensure that the client has successfully de-escalated. The provider shall also remind the client to reach out to his or her social support system at any time.</a:t>
            </a:r>
          </a:p>
          <a:p>
            <a:pPr marL="109728" indent="0">
              <a:buNone/>
            </a:pPr>
            <a:r>
              <a:rPr lang="en-US" b="1" dirty="0"/>
              <a:t>NOTE: This requirement is not in lieu of the provisions set forth in the Request for Proposals which require the vendor (and any proposed subcontractor) to maintain an acceptable facility located within the defined catchment area.</a:t>
            </a:r>
            <a:endParaRPr lang="en-US" dirty="0"/>
          </a:p>
        </p:txBody>
      </p:sp>
    </p:spTree>
    <p:extLst>
      <p:ext uri="{BB962C8B-B14F-4D97-AF65-F5344CB8AC3E}">
        <p14:creationId xmlns:p14="http://schemas.microsoft.com/office/powerpoint/2010/main" val="216120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Local Need Requirements Cont. (Individual Telemedicine)</a:t>
            </a:r>
          </a:p>
        </p:txBody>
      </p:sp>
      <p:sp>
        <p:nvSpPr>
          <p:cNvPr id="3" name="Content Placeholder 2"/>
          <p:cNvSpPr>
            <a:spLocks noGrp="1"/>
          </p:cNvSpPr>
          <p:nvPr>
            <p:ph idx="1"/>
          </p:nvPr>
        </p:nvSpPr>
        <p:spPr>
          <a:xfrm>
            <a:off x="793267" y="2362200"/>
            <a:ext cx="6711654" cy="4195481"/>
          </a:xfrm>
        </p:spPr>
        <p:txBody>
          <a:bodyPr>
            <a:normAutofit fontScale="40000" lnSpcReduction="20000"/>
          </a:bodyPr>
          <a:lstStyle/>
          <a:p>
            <a:pPr marL="109728" indent="0">
              <a:buNone/>
            </a:pPr>
            <a:r>
              <a:rPr lang="en-US" dirty="0"/>
              <a:t>The Northern District of Texas is seeking this local need in response to the unique treatment barriers and needs in our district. We would like to use telemedicine when appropriate to achieve these ends. The use of telemedicine is authorized only after vendor and the USPO/USPSO staff the individual client’s case, determine he or she is appropriate for treatment via telemedicine, and it is approved by the district’s contracting officer or designee.  The use of telemedicine is for the benefit of the Judiciary and not the convenience of the vendor.  The use of telemedicine is not in lieu of the vendor’s ability to provide services in-person when appropriate (</a:t>
            </a:r>
            <a:r>
              <a:rPr lang="en-US" b="1" dirty="0"/>
              <a:t>see note below</a:t>
            </a:r>
            <a:r>
              <a:rPr lang="en-US" dirty="0"/>
              <a:t>). </a:t>
            </a:r>
          </a:p>
          <a:p>
            <a:pPr marL="109728" indent="0">
              <a:buNone/>
            </a:pPr>
            <a:r>
              <a:rPr lang="en-US" dirty="0"/>
              <a:t>The vendor is authorized to provide this service via telemedicine, which includes providing health care delivery, diagnosis, consultation, and treatment and the transfer of medical data through interactive audio, video, or electronic/data communications. The vendor must adhere to and meet the same legal, ethical, and confidentiality standards when providing telemedicine. The vendor shall also obtain consent of the client before the delivery of telemedicine services and shall include documentation of the same in the individual’s treatment record.</a:t>
            </a:r>
          </a:p>
          <a:p>
            <a:pPr marL="109728" indent="0">
              <a:buNone/>
            </a:pPr>
            <a:r>
              <a:rPr lang="en-US" dirty="0"/>
              <a:t>To verify that services were performed, the vendor shall complete the sign-in log with the following information:</a:t>
            </a:r>
          </a:p>
          <a:p>
            <a:pPr marL="109728" indent="0">
              <a:buNone/>
            </a:pPr>
            <a:r>
              <a:rPr lang="en-US" dirty="0"/>
              <a:t>	•The client’s name.</a:t>
            </a:r>
          </a:p>
          <a:p>
            <a:pPr marL="109728" indent="0">
              <a:buNone/>
            </a:pPr>
            <a:r>
              <a:rPr lang="en-US" dirty="0"/>
              <a:t>	•Date of the session. </a:t>
            </a:r>
          </a:p>
          <a:p>
            <a:pPr marL="109728" indent="0">
              <a:buNone/>
            </a:pPr>
            <a:r>
              <a:rPr lang="en-US" dirty="0"/>
              <a:t>	•The time the session began and concluded.</a:t>
            </a:r>
          </a:p>
          <a:p>
            <a:pPr marL="109728" indent="0">
              <a:buNone/>
            </a:pPr>
            <a:r>
              <a:rPr lang="en-US" dirty="0"/>
              <a:t>	•Confirmation of the means in which the session was conducted (i.e. teleconference, video conference, internet).</a:t>
            </a:r>
          </a:p>
          <a:p>
            <a:pPr marL="109728" indent="0">
              <a:buNone/>
            </a:pPr>
            <a:r>
              <a:rPr lang="en-US" dirty="0"/>
              <a:t>The assigned officer will follow up with the client to ensure that the session was completed.</a:t>
            </a:r>
          </a:p>
          <a:p>
            <a:pPr marL="109728" indent="0">
              <a:buNone/>
            </a:pPr>
            <a:r>
              <a:rPr lang="en-US" dirty="0"/>
              <a:t>For de-escalation, if an emotionally charged topic was discussed or the client appears emotionally agitated, the provider shall follow up with additional contact later in the day to ensure that the client has successfully de-escalated. The provider shall also remind the client to reach out to his or her social support system at any time.</a:t>
            </a:r>
          </a:p>
          <a:p>
            <a:pPr marL="109728" indent="0">
              <a:buNone/>
            </a:pPr>
            <a:r>
              <a:rPr lang="en-US" b="1" dirty="0"/>
              <a:t>NOTE: This requirement is not in lieu of the provisions set forth in the Request for Proposals which require the vendor (and any proposed subcontractor) to maintain an acceptable facility located within the defined catchment area.</a:t>
            </a:r>
            <a:endParaRPr lang="en-US" dirty="0"/>
          </a:p>
        </p:txBody>
      </p:sp>
    </p:spTree>
    <p:extLst>
      <p:ext uri="{BB962C8B-B14F-4D97-AF65-F5344CB8AC3E}">
        <p14:creationId xmlns:p14="http://schemas.microsoft.com/office/powerpoint/2010/main" val="1877829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p:txBody>
          <a:bodyPr/>
          <a:lstStyle/>
          <a:p>
            <a:r>
              <a:rPr lang="en-US" u="sng" dirty="0"/>
              <a:t>Presentation Goal</a:t>
            </a:r>
          </a:p>
          <a:p>
            <a:pPr lvl="1"/>
            <a:r>
              <a:rPr lang="en-US" dirty="0"/>
              <a:t>Provide information necessary to submit a Request for Proposal (RFP)</a:t>
            </a:r>
            <a:endParaRPr lang="en-US" u="sng" dirty="0"/>
          </a:p>
          <a:p>
            <a:r>
              <a:rPr lang="en-US" u="sng" dirty="0"/>
              <a:t>Presentation Objectives</a:t>
            </a:r>
          </a:p>
          <a:p>
            <a:pPr lvl="1"/>
            <a:r>
              <a:rPr lang="en-US" dirty="0"/>
              <a:t>Introduce U.S. Probation &amp; Pretrial Services Office (USPPSO)</a:t>
            </a:r>
          </a:p>
          <a:p>
            <a:pPr lvl="1"/>
            <a:r>
              <a:rPr lang="en-US" dirty="0"/>
              <a:t>Review Sections A-M of the RFP</a:t>
            </a:r>
          </a:p>
          <a:p>
            <a:pPr lvl="1"/>
            <a:r>
              <a:rPr lang="en-US" dirty="0"/>
              <a:t>Answer Questions</a:t>
            </a:r>
          </a:p>
        </p:txBody>
      </p:sp>
    </p:spTree>
    <p:extLst>
      <p:ext uri="{BB962C8B-B14F-4D97-AF65-F5344CB8AC3E}">
        <p14:creationId xmlns:p14="http://schemas.microsoft.com/office/powerpoint/2010/main" val="324735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Mandatory Requirements</a:t>
            </a:r>
          </a:p>
        </p:txBody>
      </p:sp>
      <p:sp>
        <p:nvSpPr>
          <p:cNvPr id="3" name="Content Placeholder 2"/>
          <p:cNvSpPr>
            <a:spLocks noGrp="1"/>
          </p:cNvSpPr>
          <p:nvPr>
            <p:ph idx="1"/>
          </p:nvPr>
        </p:nvSpPr>
        <p:spPr/>
        <p:txBody>
          <a:bodyPr/>
          <a:lstStyle/>
          <a:p>
            <a:r>
              <a:rPr lang="en-US" altLang="en-US" dirty="0"/>
              <a:t>Required services and related standards</a:t>
            </a:r>
          </a:p>
          <a:p>
            <a:endParaRPr lang="en-US" altLang="en-US" dirty="0"/>
          </a:p>
          <a:p>
            <a:r>
              <a:rPr lang="en-US" altLang="en-US" dirty="0"/>
              <a:t>Consult Section B for project codes and services required for your specific BPA</a:t>
            </a:r>
          </a:p>
        </p:txBody>
      </p:sp>
    </p:spTree>
    <p:extLst>
      <p:ext uri="{BB962C8B-B14F-4D97-AF65-F5344CB8AC3E}">
        <p14:creationId xmlns:p14="http://schemas.microsoft.com/office/powerpoint/2010/main" val="3356680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Urine Collection, Testing, &amp; Reporting (1010)</a:t>
            </a:r>
          </a:p>
        </p:txBody>
      </p:sp>
      <p:sp>
        <p:nvSpPr>
          <p:cNvPr id="3" name="Content Placeholder 2"/>
          <p:cNvSpPr>
            <a:spLocks noGrp="1"/>
          </p:cNvSpPr>
          <p:nvPr>
            <p:ph idx="1"/>
          </p:nvPr>
        </p:nvSpPr>
        <p:spPr/>
        <p:txBody>
          <a:bodyPr>
            <a:normAutofit fontScale="55000" lnSpcReduction="20000"/>
          </a:bodyPr>
          <a:lstStyle/>
          <a:p>
            <a:r>
              <a:rPr lang="en-US" altLang="en-US" dirty="0"/>
              <a:t>Store supplies in a secured area</a:t>
            </a:r>
          </a:p>
          <a:p>
            <a:pPr marL="109728" indent="0">
              <a:buNone/>
            </a:pPr>
            <a:endParaRPr lang="en-US" altLang="en-US" dirty="0"/>
          </a:p>
          <a:p>
            <a:r>
              <a:rPr lang="en-US" altLang="en-US" dirty="0"/>
              <a:t>Limit use of lavatory for other purposes</a:t>
            </a:r>
          </a:p>
          <a:p>
            <a:pPr marL="109728" indent="0">
              <a:buNone/>
            </a:pPr>
            <a:endParaRPr lang="en-US" altLang="en-US" dirty="0"/>
          </a:p>
          <a:p>
            <a:r>
              <a:rPr lang="en-US" altLang="en-US" dirty="0"/>
              <a:t>Collect one specimen at a time by direct observation</a:t>
            </a:r>
          </a:p>
          <a:p>
            <a:pPr marL="109728" indent="0">
              <a:buNone/>
            </a:pPr>
            <a:endParaRPr lang="en-US" altLang="en-US" dirty="0"/>
          </a:p>
          <a:p>
            <a:r>
              <a:rPr lang="en-US" altLang="en-US" dirty="0"/>
              <a:t>Follow Chain of Custody protocol</a:t>
            </a:r>
          </a:p>
          <a:p>
            <a:pPr marL="109728" indent="0">
              <a:buNone/>
            </a:pPr>
            <a:endParaRPr lang="en-US" altLang="en-US" dirty="0"/>
          </a:p>
          <a:p>
            <a:r>
              <a:rPr lang="en-US" altLang="en-US" dirty="0"/>
              <a:t>Store and mail positive specimens as indicated in this section</a:t>
            </a:r>
          </a:p>
          <a:p>
            <a:pPr marL="109728" indent="0">
              <a:buNone/>
            </a:pPr>
            <a:endParaRPr lang="en-US" altLang="en-US" dirty="0"/>
          </a:p>
          <a:p>
            <a:r>
              <a:rPr lang="en-US" altLang="en-US" dirty="0"/>
              <a:t>Maintain a Urinalysis Test Log</a:t>
            </a:r>
          </a:p>
          <a:p>
            <a:pPr marL="109728" indent="0">
              <a:buNone/>
            </a:pPr>
            <a:endParaRPr lang="en-US" altLang="en-US" dirty="0"/>
          </a:p>
          <a:p>
            <a:r>
              <a:rPr lang="en-US" altLang="en-US" dirty="0"/>
              <a:t>Collection of specimens by trained staff</a:t>
            </a:r>
          </a:p>
          <a:p>
            <a:endParaRPr lang="en-US" altLang="en-US" dirty="0"/>
          </a:p>
          <a:p>
            <a:pPr marL="109728" indent="0">
              <a:buNone/>
            </a:pPr>
            <a:r>
              <a:rPr lang="en-US" altLang="en-US" sz="2100" dirty="0"/>
              <a:t>*Our office provides all necessary collection supplies. Does not include gloves or any PPE.</a:t>
            </a:r>
          </a:p>
        </p:txBody>
      </p:sp>
    </p:spTree>
    <p:extLst>
      <p:ext uri="{BB962C8B-B14F-4D97-AF65-F5344CB8AC3E}">
        <p14:creationId xmlns:p14="http://schemas.microsoft.com/office/powerpoint/2010/main" val="1923231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Urine Collection, Testing, &amp; Reporting (1010) cont.</a:t>
            </a:r>
          </a:p>
        </p:txBody>
      </p:sp>
      <p:sp>
        <p:nvSpPr>
          <p:cNvPr id="3" name="Content Placeholder 2"/>
          <p:cNvSpPr>
            <a:spLocks noGrp="1"/>
          </p:cNvSpPr>
          <p:nvPr>
            <p:ph idx="1"/>
          </p:nvPr>
        </p:nvSpPr>
        <p:spPr/>
        <p:txBody>
          <a:bodyPr/>
          <a:lstStyle/>
          <a:p>
            <a:r>
              <a:rPr lang="en-US" altLang="en-US" dirty="0"/>
              <a:t>Random Urine Collection Procedures (Code-A-Phone)</a:t>
            </a:r>
          </a:p>
          <a:p>
            <a:endParaRPr lang="en-US" altLang="en-US" dirty="0"/>
          </a:p>
          <a:p>
            <a:r>
              <a:rPr lang="en-US" altLang="en-US" dirty="0"/>
              <a:t>A three phase program providing clients less than 24 hours notice to submit a specimen</a:t>
            </a:r>
          </a:p>
          <a:p>
            <a:pPr lvl="1"/>
            <a:r>
              <a:rPr lang="en-US" altLang="en-US" dirty="0"/>
              <a:t>Phase I (minimum 3 tests per month)</a:t>
            </a:r>
          </a:p>
          <a:p>
            <a:pPr lvl="1"/>
            <a:r>
              <a:rPr lang="en-US" altLang="en-US" dirty="0"/>
              <a:t>Phase II (minimum 2 tests per month)</a:t>
            </a:r>
          </a:p>
          <a:p>
            <a:pPr lvl="1"/>
            <a:r>
              <a:rPr lang="en-US" altLang="en-US" dirty="0"/>
              <a:t>Phase III (minimum 1 test per month)</a:t>
            </a:r>
          </a:p>
          <a:p>
            <a:endParaRPr lang="en-US" altLang="en-US" dirty="0"/>
          </a:p>
        </p:txBody>
      </p:sp>
    </p:spTree>
    <p:extLst>
      <p:ext uri="{BB962C8B-B14F-4D97-AF65-F5344CB8AC3E}">
        <p14:creationId xmlns:p14="http://schemas.microsoft.com/office/powerpoint/2010/main" val="2759369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Urine Collection, Testing, &amp; Reporting (1010) cont.</a:t>
            </a:r>
          </a:p>
        </p:txBody>
      </p:sp>
      <p:sp>
        <p:nvSpPr>
          <p:cNvPr id="3" name="Content Placeholder 2"/>
          <p:cNvSpPr>
            <a:spLocks noGrp="1"/>
          </p:cNvSpPr>
          <p:nvPr>
            <p:ph idx="1"/>
          </p:nvPr>
        </p:nvSpPr>
        <p:spPr/>
        <p:txBody>
          <a:bodyPr/>
          <a:lstStyle/>
          <a:p>
            <a:r>
              <a:rPr lang="en-US" altLang="en-US" dirty="0"/>
              <a:t>Local Need Requirement</a:t>
            </a:r>
          </a:p>
          <a:p>
            <a:pPr lvl="1"/>
            <a:r>
              <a:rPr lang="en-US" altLang="en-US" dirty="0"/>
              <a:t>The program shall operate a code-a-phone system for random and </a:t>
            </a:r>
            <a:r>
              <a:rPr lang="en-US" altLang="en-US" b="1" dirty="0"/>
              <a:t>observed</a:t>
            </a:r>
            <a:r>
              <a:rPr lang="en-US" altLang="en-US" dirty="0"/>
              <a:t> (unless otherwise approved) urine collections using the following schedule:</a:t>
            </a:r>
          </a:p>
          <a:p>
            <a:pPr lvl="2">
              <a:lnSpc>
                <a:spcPct val="90000"/>
              </a:lnSpc>
              <a:defRPr/>
            </a:pPr>
            <a:r>
              <a:rPr lang="en-US" altLang="en-US" dirty="0"/>
              <a:t>Monday through Friday - 10:00 a.m. until 8:30 p.m.</a:t>
            </a:r>
          </a:p>
          <a:p>
            <a:pPr lvl="2">
              <a:lnSpc>
                <a:spcPct val="90000"/>
              </a:lnSpc>
              <a:defRPr/>
            </a:pPr>
            <a:r>
              <a:rPr lang="en-US" altLang="en-US" dirty="0"/>
              <a:t>Saturday, Sunday, and Holidays - 12:00 p.m. until 5:00 p.m.</a:t>
            </a:r>
          </a:p>
        </p:txBody>
      </p:sp>
    </p:spTree>
    <p:extLst>
      <p:ext uri="{BB962C8B-B14F-4D97-AF65-F5344CB8AC3E}">
        <p14:creationId xmlns:p14="http://schemas.microsoft.com/office/powerpoint/2010/main" val="2822554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56949-1458-47DE-B89B-5475DD073DAA}"/>
              </a:ext>
            </a:extLst>
          </p:cNvPr>
          <p:cNvSpPr>
            <a:spLocks noGrp="1"/>
          </p:cNvSpPr>
          <p:nvPr>
            <p:ph type="title"/>
          </p:nvPr>
        </p:nvSpPr>
        <p:spPr>
          <a:xfrm>
            <a:off x="6143943" y="914400"/>
            <a:ext cx="2514282" cy="3066507"/>
          </a:xfrm>
        </p:spPr>
        <p:txBody>
          <a:bodyPr vert="horz" lIns="91440" tIns="45720" rIns="91440" bIns="45720" rtlCol="0" anchor="b">
            <a:normAutofit/>
          </a:bodyPr>
          <a:lstStyle/>
          <a:p>
            <a:pPr defTabSz="457200"/>
            <a:r>
              <a:rPr lang="en-US" sz="4000" b="0" i="0" kern="1200" dirty="0">
                <a:latin typeface="+mj-lt"/>
                <a:ea typeface="+mj-ea"/>
                <a:cs typeface="+mj-cs"/>
              </a:rPr>
              <a:t>Updated UA Log</a:t>
            </a:r>
          </a:p>
        </p:txBody>
      </p:sp>
      <p:pic>
        <p:nvPicPr>
          <p:cNvPr id="5" name="Content Placeholder 4">
            <a:extLst>
              <a:ext uri="{FF2B5EF4-FFF2-40B4-BE49-F238E27FC236}">
                <a16:creationId xmlns:a16="http://schemas.microsoft.com/office/drawing/2014/main" id="{31FF0D54-9F2B-41E4-8540-F22FCBD1BE12}"/>
              </a:ext>
            </a:extLst>
          </p:cNvPr>
          <p:cNvPicPr>
            <a:picLocks noGrp="1" noChangeAspect="1"/>
          </p:cNvPicPr>
          <p:nvPr>
            <p:ph idx="1"/>
          </p:nvPr>
        </p:nvPicPr>
        <p:blipFill>
          <a:blip r:embed="rId2"/>
          <a:stretch>
            <a:fillRect/>
          </a:stretch>
        </p:blipFill>
        <p:spPr>
          <a:xfrm>
            <a:off x="482890" y="830426"/>
            <a:ext cx="4702997" cy="5196682"/>
          </a:xfrm>
          <a:prstGeom prst="rect">
            <a:avLst/>
          </a:prstGeom>
          <a:effectLst/>
        </p:spPr>
      </p:pic>
    </p:spTree>
    <p:extLst>
      <p:ext uri="{BB962C8B-B14F-4D97-AF65-F5344CB8AC3E}">
        <p14:creationId xmlns:p14="http://schemas.microsoft.com/office/powerpoint/2010/main" val="1454404599"/>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Substance Abuse Intake Assessment Report (2011)</a:t>
            </a:r>
          </a:p>
        </p:txBody>
      </p:sp>
      <p:sp>
        <p:nvSpPr>
          <p:cNvPr id="3" name="Content Placeholder 2"/>
          <p:cNvSpPr>
            <a:spLocks noGrp="1"/>
          </p:cNvSpPr>
          <p:nvPr>
            <p:ph idx="1"/>
          </p:nvPr>
        </p:nvSpPr>
        <p:spPr/>
        <p:txBody>
          <a:bodyPr>
            <a:normAutofit lnSpcReduction="10000"/>
          </a:bodyPr>
          <a:lstStyle/>
          <a:p>
            <a:pPr>
              <a:lnSpc>
                <a:spcPct val="90000"/>
              </a:lnSpc>
            </a:pPr>
            <a:r>
              <a:rPr lang="en-US" altLang="en-US" dirty="0"/>
              <a:t>A comprehensive diagnostic interview, which includes the use of structured instruments, conducted by a state certified addictions counselor or clinician who meets the standards of practice established by the state’s regulatory board</a:t>
            </a:r>
          </a:p>
          <a:p>
            <a:pPr marL="109728" indent="0">
              <a:lnSpc>
                <a:spcPct val="90000"/>
              </a:lnSpc>
              <a:buNone/>
            </a:pPr>
            <a:endParaRPr lang="en-US" altLang="en-US" dirty="0"/>
          </a:p>
          <a:p>
            <a:pPr>
              <a:lnSpc>
                <a:spcPct val="90000"/>
              </a:lnSpc>
            </a:pPr>
            <a:r>
              <a:rPr lang="en-US" altLang="en-US" dirty="0"/>
              <a:t>The report includes a diagnostic impression, bio-psycho-social profile, targeted problems, and treatment recommendations, among other items</a:t>
            </a:r>
          </a:p>
          <a:p>
            <a:pPr marL="109728" indent="0">
              <a:lnSpc>
                <a:spcPct val="90000"/>
              </a:lnSpc>
              <a:buNone/>
            </a:pPr>
            <a:endParaRPr lang="en-US" altLang="en-US" dirty="0"/>
          </a:p>
          <a:p>
            <a:pPr>
              <a:lnSpc>
                <a:spcPct val="90000"/>
              </a:lnSpc>
            </a:pPr>
            <a:r>
              <a:rPr lang="en-US" altLang="en-US" dirty="0"/>
              <a:t>Forward typed report to the assigned officer within 10 calendar days of the first face-to-face contact</a:t>
            </a:r>
          </a:p>
          <a:p>
            <a:endParaRPr lang="en-US" dirty="0"/>
          </a:p>
        </p:txBody>
      </p:sp>
    </p:spTree>
    <p:extLst>
      <p:ext uri="{BB962C8B-B14F-4D97-AF65-F5344CB8AC3E}">
        <p14:creationId xmlns:p14="http://schemas.microsoft.com/office/powerpoint/2010/main" val="4132235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Substance Abuse Services</a:t>
            </a:r>
          </a:p>
        </p:txBody>
      </p:sp>
      <p:sp>
        <p:nvSpPr>
          <p:cNvPr id="3" name="Content Placeholder 2"/>
          <p:cNvSpPr>
            <a:spLocks noGrp="1"/>
          </p:cNvSpPr>
          <p:nvPr>
            <p:ph idx="1"/>
          </p:nvPr>
        </p:nvSpPr>
        <p:spPr/>
        <p:txBody>
          <a:bodyPr>
            <a:normAutofit fontScale="92500" lnSpcReduction="10000"/>
          </a:bodyPr>
          <a:lstStyle/>
          <a:p>
            <a:r>
              <a:rPr lang="en-US" altLang="en-US" b="1" dirty="0"/>
              <a:t>Individual Counseling</a:t>
            </a:r>
            <a:r>
              <a:rPr lang="en-US" altLang="en-US" dirty="0"/>
              <a:t> (2010) - </a:t>
            </a:r>
            <a:r>
              <a:rPr lang="en-US" dirty="0"/>
              <a:t>one (1) client;</a:t>
            </a:r>
          </a:p>
          <a:p>
            <a:pPr marL="109728" indent="0">
              <a:buNone/>
            </a:pPr>
            <a:endParaRPr lang="en-US" altLang="en-US" dirty="0"/>
          </a:p>
          <a:p>
            <a:r>
              <a:rPr lang="en-US" altLang="en-US" b="1" dirty="0"/>
              <a:t>Group Counseling</a:t>
            </a:r>
            <a:r>
              <a:rPr lang="en-US" altLang="en-US" dirty="0"/>
              <a:t> (2020) - </a:t>
            </a:r>
            <a:r>
              <a:rPr lang="en-US" dirty="0"/>
              <a:t>two (2) or more clients, but no more than twelve (12);</a:t>
            </a:r>
          </a:p>
          <a:p>
            <a:pPr marL="109728" indent="0">
              <a:buNone/>
            </a:pPr>
            <a:endParaRPr lang="en-US" altLang="en-US" dirty="0"/>
          </a:p>
          <a:p>
            <a:r>
              <a:rPr lang="en-US" altLang="en-US" b="1" dirty="0"/>
              <a:t>Family Counseling </a:t>
            </a:r>
            <a:r>
              <a:rPr lang="en-US" altLang="en-US" dirty="0"/>
              <a:t>(2030) - </a:t>
            </a:r>
            <a:r>
              <a:rPr lang="en-US" dirty="0"/>
              <a:t>a client and one (1) or more family members. The vendor may meet with family members without the client present with USPO/USPSO approval;</a:t>
            </a:r>
          </a:p>
          <a:p>
            <a:pPr marL="109728" indent="0">
              <a:buNone/>
            </a:pPr>
            <a:endParaRPr lang="en-US" dirty="0"/>
          </a:p>
          <a:p>
            <a:r>
              <a:rPr lang="en-US" b="1" dirty="0"/>
              <a:t>Intensive Outpatient Counseling </a:t>
            </a:r>
            <a:r>
              <a:rPr lang="en-US" dirty="0"/>
              <a:t>(2080) </a:t>
            </a:r>
            <a:r>
              <a:rPr lang="en-US" dirty="0">
                <a:solidFill>
                  <a:srgbClr val="FF0000"/>
                </a:solidFill>
              </a:rPr>
              <a:t>UPDATE</a:t>
            </a:r>
            <a:r>
              <a:rPr lang="en-US" b="1" dirty="0"/>
              <a:t>– </a:t>
            </a:r>
            <a:r>
              <a:rPr lang="en-US" dirty="0"/>
              <a:t>Will no longer be an option for new contracts- should be individualized treatment based on individual and group sessions after staffed with counselor and USPO</a:t>
            </a:r>
          </a:p>
        </p:txBody>
      </p:sp>
    </p:spTree>
    <p:extLst>
      <p:ext uri="{BB962C8B-B14F-4D97-AF65-F5344CB8AC3E}">
        <p14:creationId xmlns:p14="http://schemas.microsoft.com/office/powerpoint/2010/main" val="1946030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Substance Abuse Services</a:t>
            </a:r>
            <a:br>
              <a:rPr lang="en-US" dirty="0"/>
            </a:br>
            <a:r>
              <a:rPr lang="en-US" dirty="0"/>
              <a:t>(Staff Requirements)</a:t>
            </a:r>
          </a:p>
        </p:txBody>
      </p:sp>
      <p:sp>
        <p:nvSpPr>
          <p:cNvPr id="3" name="Content Placeholder 2"/>
          <p:cNvSpPr>
            <a:spLocks noGrp="1"/>
          </p:cNvSpPr>
          <p:nvPr>
            <p:ph idx="1"/>
          </p:nvPr>
        </p:nvSpPr>
        <p:spPr/>
        <p:txBody>
          <a:bodyPr>
            <a:normAutofit fontScale="77500" lnSpcReduction="20000"/>
          </a:bodyPr>
          <a:lstStyle/>
          <a:p>
            <a:r>
              <a:rPr lang="en-US" dirty="0"/>
              <a:t>Principal counseling services practitioners shall have at least one of the following (a or b):</a:t>
            </a:r>
          </a:p>
          <a:p>
            <a:pPr lvl="1"/>
            <a:r>
              <a:rPr lang="en-US" sz="2800" dirty="0"/>
              <a:t>(a) an advanced degree (masters or doctoral level) in behavioral science, preferably psychology or social work, or</a:t>
            </a:r>
          </a:p>
          <a:p>
            <a:pPr lvl="1"/>
            <a:r>
              <a:rPr lang="en-US" sz="2800" dirty="0"/>
              <a:t>(b) a BA/BS and at least two years of drug treatment training and/or experience</a:t>
            </a:r>
          </a:p>
          <a:p>
            <a:pPr marL="411480" lvl="1" indent="0">
              <a:buNone/>
            </a:pPr>
            <a:endParaRPr lang="en-US" dirty="0"/>
          </a:p>
          <a:p>
            <a:r>
              <a:rPr lang="en-US" dirty="0"/>
              <a:t>Counselors shall be certified and/or have credentials to engage in substance abuse treatment intervention as established by his/her state’s regulatory board and/or accrediting agency</a:t>
            </a:r>
          </a:p>
          <a:p>
            <a:pPr marL="109728" indent="0">
              <a:buNone/>
            </a:pPr>
            <a:endParaRPr lang="en-US" altLang="en-US" dirty="0"/>
          </a:p>
          <a:p>
            <a:r>
              <a:rPr lang="en-US" dirty="0"/>
              <a:t>Paraprofessionals are </a:t>
            </a:r>
            <a:r>
              <a:rPr lang="en-US" b="1" dirty="0"/>
              <a:t>only </a:t>
            </a:r>
            <a:r>
              <a:rPr lang="en-US" dirty="0"/>
              <a:t>used under the direct supervision of, and in conjunction with, a staff member who meets the requirements described in item numbers (1) and (2) above, and after obtaining the approval of the contracting officer or designee. Interns may be considered paraprofessionals</a:t>
            </a:r>
            <a:endParaRPr lang="en-US" altLang="en-US" dirty="0"/>
          </a:p>
          <a:p>
            <a:endParaRPr lang="en-US" dirty="0"/>
          </a:p>
        </p:txBody>
      </p:sp>
    </p:spTree>
    <p:extLst>
      <p:ext uri="{BB962C8B-B14F-4D97-AF65-F5344CB8AC3E}">
        <p14:creationId xmlns:p14="http://schemas.microsoft.com/office/powerpoint/2010/main" val="3184007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Integrated Treatment Services for Co-Occurring Disorders</a:t>
            </a:r>
          </a:p>
        </p:txBody>
      </p:sp>
      <p:sp>
        <p:nvSpPr>
          <p:cNvPr id="3" name="Content Placeholder 2"/>
          <p:cNvSpPr>
            <a:spLocks noGrp="1"/>
          </p:cNvSpPr>
          <p:nvPr>
            <p:ph idx="1"/>
          </p:nvPr>
        </p:nvSpPr>
        <p:spPr>
          <a:xfrm>
            <a:off x="828436" y="2362200"/>
            <a:ext cx="6711654" cy="4195481"/>
          </a:xfrm>
        </p:spPr>
        <p:txBody>
          <a:bodyPr>
            <a:normAutofit/>
          </a:bodyPr>
          <a:lstStyle/>
          <a:p>
            <a:r>
              <a:rPr lang="en-US" altLang="en-US" b="1" dirty="0"/>
              <a:t>Individual Counseling</a:t>
            </a:r>
            <a:r>
              <a:rPr lang="en-US" altLang="en-US" dirty="0"/>
              <a:t> (6015) - </a:t>
            </a:r>
            <a:r>
              <a:rPr lang="en-US" dirty="0"/>
              <a:t>one (1) client. This treatment shall conform to the standards set forth in 2010 and 6010, but shall be completed in an integrated fashion</a:t>
            </a:r>
          </a:p>
          <a:p>
            <a:pPr marL="109728" indent="0">
              <a:buNone/>
            </a:pPr>
            <a:endParaRPr lang="en-US" altLang="en-US" dirty="0"/>
          </a:p>
          <a:p>
            <a:r>
              <a:rPr lang="en-US" altLang="en-US" b="1" dirty="0"/>
              <a:t>Group Counseling</a:t>
            </a:r>
            <a:r>
              <a:rPr lang="en-US" altLang="en-US" dirty="0"/>
              <a:t> (6026)</a:t>
            </a:r>
            <a:r>
              <a:rPr lang="en-US" altLang="en-US" b="1" dirty="0"/>
              <a:t> - </a:t>
            </a:r>
            <a:r>
              <a:rPr lang="en-US" dirty="0"/>
              <a:t>at least two (2), but no more than ten (10) clients. This treatment shall conform to the standards set forth in 2020 and 6020, but shall be completed in an integrated fashion</a:t>
            </a:r>
            <a:r>
              <a:rPr lang="en-US" altLang="en-US" dirty="0"/>
              <a:t>	</a:t>
            </a:r>
            <a:r>
              <a:rPr lang="en-US" altLang="en-US" sz="2400" dirty="0"/>
              <a:t>		</a:t>
            </a:r>
          </a:p>
          <a:p>
            <a:endParaRPr lang="en-US" dirty="0"/>
          </a:p>
        </p:txBody>
      </p:sp>
    </p:spTree>
    <p:extLst>
      <p:ext uri="{BB962C8B-B14F-4D97-AF65-F5344CB8AC3E}">
        <p14:creationId xmlns:p14="http://schemas.microsoft.com/office/powerpoint/2010/main" val="1502136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Integrated Treatment Services for Co-Occurring Disorders (Staff Requirements)</a:t>
            </a:r>
          </a:p>
        </p:txBody>
      </p:sp>
      <p:sp>
        <p:nvSpPr>
          <p:cNvPr id="3" name="Content Placeholder 2"/>
          <p:cNvSpPr>
            <a:spLocks noGrp="1"/>
          </p:cNvSpPr>
          <p:nvPr>
            <p:ph idx="1"/>
          </p:nvPr>
        </p:nvSpPr>
        <p:spPr/>
        <p:txBody>
          <a:bodyPr>
            <a:normAutofit fontScale="70000" lnSpcReduction="20000"/>
          </a:bodyPr>
          <a:lstStyle/>
          <a:p>
            <a:r>
              <a:rPr lang="en-US" dirty="0"/>
              <a:t>Practitioners providing integrated treatment services for co-occurring disorders must be a licensed/certified psychiatrist, psychologist, masters or doctoral level practitioner who meets the standards of practice established by his/her state’s regulatory board and are trained in working toward the recovery of clients with co-occurring disorders;</a:t>
            </a:r>
          </a:p>
          <a:p>
            <a:pPr marL="109728" indent="0">
              <a:buNone/>
            </a:pPr>
            <a:endParaRPr lang="en-US" dirty="0"/>
          </a:p>
          <a:p>
            <a:r>
              <a:rPr lang="en-US" dirty="0"/>
              <a:t>Practitioners use integrated treatment approaches deemed successful with individuals with co-occurring psychiatric and substance abuse disorders; </a:t>
            </a:r>
          </a:p>
          <a:p>
            <a:pPr marL="109728" indent="0">
              <a:buNone/>
            </a:pPr>
            <a:endParaRPr lang="en-US" dirty="0"/>
          </a:p>
          <a:p>
            <a:r>
              <a:rPr lang="en-US" dirty="0"/>
              <a:t>Practitioners develop a treatment plan which includes: (1) short and long-term goals the defendants/offenders will be attempting to achieve; (2) measurable objectives which relate to the achievement of the corresponding goals and objectives; (3) type and frequency of services to be received; (4) specific criteria for treatment completion and the anticipated time-frame; and (5) documentation of treatment plan review, at least every 90 days, to include the following: defendant’s/offender’s input, continued need for treatment, and information on family and any significant other involvement (i.e., community support programs, etc.)</a:t>
            </a:r>
          </a:p>
          <a:p>
            <a:endParaRPr lang="en-US" dirty="0"/>
          </a:p>
        </p:txBody>
      </p:sp>
    </p:spTree>
    <p:extLst>
      <p:ext uri="{BB962C8B-B14F-4D97-AF65-F5344CB8AC3E}">
        <p14:creationId xmlns:p14="http://schemas.microsoft.com/office/powerpoint/2010/main" val="3300725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USPPSO Mission</a:t>
            </a:r>
          </a:p>
        </p:txBody>
      </p:sp>
      <p:sp>
        <p:nvSpPr>
          <p:cNvPr id="3" name="Content Placeholder 2"/>
          <p:cNvSpPr>
            <a:spLocks noGrp="1"/>
          </p:cNvSpPr>
          <p:nvPr>
            <p:ph idx="1"/>
          </p:nvPr>
        </p:nvSpPr>
        <p:spPr/>
        <p:txBody>
          <a:bodyPr/>
          <a:lstStyle/>
          <a:p>
            <a:r>
              <a:rPr lang="en-US" dirty="0"/>
              <a:t>Assist Federal Courts in the fair administration of justice;</a:t>
            </a:r>
          </a:p>
          <a:p>
            <a:r>
              <a:rPr lang="en-US" dirty="0"/>
              <a:t>Protection of the community; and</a:t>
            </a:r>
          </a:p>
          <a:p>
            <a:r>
              <a:rPr lang="en-US" dirty="0"/>
              <a:t>Bring about long-term, positive change to Persons Under Supervision (P\S)</a:t>
            </a:r>
          </a:p>
        </p:txBody>
      </p:sp>
    </p:spTree>
    <p:extLst>
      <p:ext uri="{BB962C8B-B14F-4D97-AF65-F5344CB8AC3E}">
        <p14:creationId xmlns:p14="http://schemas.microsoft.com/office/powerpoint/2010/main" val="2402019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Treatment Services Requirements</a:t>
            </a:r>
          </a:p>
        </p:txBody>
      </p:sp>
      <p:sp>
        <p:nvSpPr>
          <p:cNvPr id="3" name="Content Placeholder 2"/>
          <p:cNvSpPr>
            <a:spLocks noGrp="1"/>
          </p:cNvSpPr>
          <p:nvPr>
            <p:ph idx="1"/>
          </p:nvPr>
        </p:nvSpPr>
        <p:spPr/>
        <p:txBody>
          <a:bodyPr>
            <a:normAutofit fontScale="85000" lnSpcReduction="10000"/>
          </a:bodyPr>
          <a:lstStyle/>
          <a:p>
            <a:pPr>
              <a:lnSpc>
                <a:spcPct val="110000"/>
              </a:lnSpc>
              <a:defRPr/>
            </a:pPr>
            <a:r>
              <a:rPr lang="en-US" altLang="en-US" dirty="0"/>
              <a:t>Provide emergency services when counselors are unavailable</a:t>
            </a:r>
          </a:p>
          <a:p>
            <a:pPr marL="0" indent="0">
              <a:lnSpc>
                <a:spcPct val="110000"/>
              </a:lnSpc>
              <a:buNone/>
              <a:defRPr/>
            </a:pPr>
            <a:endParaRPr lang="en-US" altLang="en-US" dirty="0"/>
          </a:p>
          <a:p>
            <a:pPr>
              <a:lnSpc>
                <a:spcPct val="110000"/>
              </a:lnSpc>
              <a:defRPr/>
            </a:pPr>
            <a:r>
              <a:rPr lang="en-US" altLang="en-US" dirty="0"/>
              <a:t>Create and update treatment plans, and forward plans to the USPPSO at least every 90 days. (Preparation of treatment plans must be included in the unit price)</a:t>
            </a:r>
          </a:p>
          <a:p>
            <a:pPr>
              <a:lnSpc>
                <a:spcPct val="110000"/>
              </a:lnSpc>
              <a:defRPr/>
            </a:pPr>
            <a:endParaRPr lang="en-US" altLang="en-US" dirty="0"/>
          </a:p>
          <a:p>
            <a:pPr>
              <a:lnSpc>
                <a:spcPct val="110000"/>
              </a:lnSpc>
              <a:defRPr/>
            </a:pPr>
            <a:r>
              <a:rPr lang="en-US" altLang="en-US" dirty="0"/>
              <a:t>Forward typed discharge summary to the USPPSO within 15 calendar days after treatment is terminated</a:t>
            </a:r>
          </a:p>
          <a:p>
            <a:pPr marL="0" indent="0">
              <a:lnSpc>
                <a:spcPct val="110000"/>
              </a:lnSpc>
              <a:buNone/>
              <a:defRPr/>
            </a:pPr>
            <a:endParaRPr lang="en-US" altLang="en-US" dirty="0"/>
          </a:p>
          <a:p>
            <a:pPr>
              <a:lnSpc>
                <a:spcPct val="110000"/>
              </a:lnSpc>
              <a:defRPr/>
            </a:pPr>
            <a:r>
              <a:rPr lang="en-US" altLang="en-US" dirty="0"/>
              <a:t>Notify USPPSO within 24 hours of ‘no shows’, violation conduct, and/or third party risk issues</a:t>
            </a:r>
          </a:p>
          <a:p>
            <a:endParaRPr lang="en-US" dirty="0"/>
          </a:p>
        </p:txBody>
      </p:sp>
    </p:spTree>
    <p:extLst>
      <p:ext uri="{BB962C8B-B14F-4D97-AF65-F5344CB8AC3E}">
        <p14:creationId xmlns:p14="http://schemas.microsoft.com/office/powerpoint/2010/main" val="3985990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Physical Examination &amp; Laboratory Studies</a:t>
            </a:r>
          </a:p>
        </p:txBody>
      </p:sp>
      <p:sp>
        <p:nvSpPr>
          <p:cNvPr id="3" name="Content Placeholder 2"/>
          <p:cNvSpPr>
            <a:spLocks noGrp="1"/>
          </p:cNvSpPr>
          <p:nvPr>
            <p:ph idx="1"/>
          </p:nvPr>
        </p:nvSpPr>
        <p:spPr/>
        <p:txBody>
          <a:bodyPr/>
          <a:lstStyle/>
          <a:p>
            <a:r>
              <a:rPr lang="en-US" altLang="en-US" b="1" dirty="0"/>
              <a:t>Laboratory Studies and Report </a:t>
            </a:r>
            <a:r>
              <a:rPr lang="en-US" altLang="en-US" dirty="0"/>
              <a:t>(4020) - Blood and urine testing is conducted when medically necessary. Testing is billed at actual price</a:t>
            </a:r>
          </a:p>
          <a:p>
            <a:pPr lvl="1"/>
            <a:r>
              <a:rPr lang="en-US" sz="2800" dirty="0"/>
              <a:t>Typed report to be submitted to the USPPSO within 15 calendar days after completion</a:t>
            </a:r>
            <a:endParaRPr lang="en-US" altLang="en-US" sz="2800" dirty="0"/>
          </a:p>
        </p:txBody>
      </p:sp>
    </p:spTree>
    <p:extLst>
      <p:ext uri="{BB962C8B-B14F-4D97-AF65-F5344CB8AC3E}">
        <p14:creationId xmlns:p14="http://schemas.microsoft.com/office/powerpoint/2010/main" val="3919242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Psychological/Psychiatric Evaluation Testing &amp; Report</a:t>
            </a:r>
          </a:p>
        </p:txBody>
      </p:sp>
      <p:sp>
        <p:nvSpPr>
          <p:cNvPr id="3" name="Content Placeholder 2"/>
          <p:cNvSpPr>
            <a:spLocks noGrp="1"/>
          </p:cNvSpPr>
          <p:nvPr>
            <p:ph idx="1"/>
          </p:nvPr>
        </p:nvSpPr>
        <p:spPr/>
        <p:txBody>
          <a:bodyPr>
            <a:normAutofit fontScale="92500" lnSpcReduction="10000"/>
          </a:bodyPr>
          <a:lstStyle/>
          <a:p>
            <a:r>
              <a:rPr lang="en-US" b="1" dirty="0"/>
              <a:t>Psychiatric Evaluation and Report </a:t>
            </a:r>
            <a:r>
              <a:rPr lang="en-US" dirty="0"/>
              <a:t>(5030) - consisting of a medical evaluation and report conducted and prepared by a licensed medical doctor/physician, a psychiatrist who specializes in disorders of the mind, or other qualified practitioner who is board certified or board-eligible, and meets the standards of practice (i.e., academic training, residency, etc.) established by his/her state’s regulatory board. The purpose for this type of evaluation is to establish a psychiatric diagnosis, to determine the need for psychotropic medications and/or to develop an initial treatment plan with particular consideration of any immediate interventions that may be needed to ensure the client’s safety to that of the community.</a:t>
            </a:r>
          </a:p>
          <a:p>
            <a:pPr lvl="1"/>
            <a:r>
              <a:rPr lang="en-US" sz="2800" dirty="0"/>
              <a:t>Typed report to be submitted to the USPPSO within 15 calendar days after completion.</a:t>
            </a:r>
            <a:endParaRPr lang="en-US" altLang="en-US" sz="2800" dirty="0"/>
          </a:p>
        </p:txBody>
      </p:sp>
    </p:spTree>
    <p:extLst>
      <p:ext uri="{BB962C8B-B14F-4D97-AF65-F5344CB8AC3E}">
        <p14:creationId xmlns:p14="http://schemas.microsoft.com/office/powerpoint/2010/main" val="2890524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Mental Health Intake Assessment &amp; Report (5011)</a:t>
            </a:r>
          </a:p>
        </p:txBody>
      </p:sp>
      <p:sp>
        <p:nvSpPr>
          <p:cNvPr id="3" name="Content Placeholder 2"/>
          <p:cNvSpPr>
            <a:spLocks noGrp="1"/>
          </p:cNvSpPr>
          <p:nvPr>
            <p:ph idx="1"/>
          </p:nvPr>
        </p:nvSpPr>
        <p:spPr/>
        <p:txBody>
          <a:bodyPr>
            <a:normAutofit fontScale="70000" lnSpcReduction="20000"/>
          </a:bodyPr>
          <a:lstStyle/>
          <a:p>
            <a:r>
              <a:rPr lang="en-US" dirty="0"/>
              <a:t>Performed by a masters or doctoral level clinician who is licensed or certified and meets the standards of practice established by his/her state regulatory board. The assessment could also be conducted by a non-licensed masters level clinician under the direct supervision of a licensed professional in accordance with state licensing standards</a:t>
            </a:r>
          </a:p>
          <a:p>
            <a:pPr marL="109728" indent="0">
              <a:buNone/>
            </a:pPr>
            <a:endParaRPr lang="en-US" dirty="0"/>
          </a:p>
          <a:p>
            <a:r>
              <a:rPr lang="en-US" dirty="0"/>
              <a:t>The vendor shall provide: </a:t>
            </a:r>
          </a:p>
          <a:p>
            <a:pPr lvl="1"/>
            <a:r>
              <a:rPr lang="en-US" sz="2800" dirty="0"/>
              <a:t>At least one comprehensive clinical/diagnostic interview utilizing a structured interview tool such as the  Structured Clinical Interview for DSM</a:t>
            </a:r>
          </a:p>
          <a:p>
            <a:pPr lvl="1"/>
            <a:r>
              <a:rPr lang="en-US" sz="2800" dirty="0"/>
              <a:t>A typed report shall be provided to the USPPSO within 15 calendar days after the vendor’s first personal contact and must include more than simply a synopsis or overview of presentence and/or pretrial services reports or institutional progress reports provided by the USPPSO to the vendor for background information</a:t>
            </a:r>
          </a:p>
          <a:p>
            <a:pPr lvl="1"/>
            <a:endParaRPr lang="en-US" dirty="0"/>
          </a:p>
        </p:txBody>
      </p:sp>
    </p:spTree>
    <p:extLst>
      <p:ext uri="{BB962C8B-B14F-4D97-AF65-F5344CB8AC3E}">
        <p14:creationId xmlns:p14="http://schemas.microsoft.com/office/powerpoint/2010/main" val="40997688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Mental Health Case Management Services (6000)</a:t>
            </a:r>
          </a:p>
        </p:txBody>
      </p:sp>
      <p:sp>
        <p:nvSpPr>
          <p:cNvPr id="3" name="Content Placeholder 2"/>
          <p:cNvSpPr>
            <a:spLocks noGrp="1"/>
          </p:cNvSpPr>
          <p:nvPr>
            <p:ph idx="1"/>
          </p:nvPr>
        </p:nvSpPr>
        <p:spPr/>
        <p:txBody>
          <a:bodyPr>
            <a:normAutofit/>
          </a:bodyPr>
          <a:lstStyle/>
          <a:p>
            <a:r>
              <a:rPr lang="en-US" dirty="0"/>
              <a:t>Defined as a method of coordinating the care of severely mentally ill people in the community. Case management services serve as a way of linking clients to essential services including but not limited to securing financial benefits, health and mental health care. This service is only available when used in conjunction with some form of mental health counseling (Project Codes 6010, 6015, 6020, 6021, 6026, 6027, 6028, 6030, 6036, and 6080)</a:t>
            </a:r>
            <a:endParaRPr lang="en-US" altLang="en-US" dirty="0"/>
          </a:p>
        </p:txBody>
      </p:sp>
    </p:spTree>
    <p:extLst>
      <p:ext uri="{BB962C8B-B14F-4D97-AF65-F5344CB8AC3E}">
        <p14:creationId xmlns:p14="http://schemas.microsoft.com/office/powerpoint/2010/main" val="37929728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Mental Health Case Management Services (Staff Requirements)</a:t>
            </a:r>
          </a:p>
        </p:txBody>
      </p:sp>
      <p:sp>
        <p:nvSpPr>
          <p:cNvPr id="3" name="Content Placeholder 2"/>
          <p:cNvSpPr>
            <a:spLocks noGrp="1"/>
          </p:cNvSpPr>
          <p:nvPr>
            <p:ph idx="1"/>
          </p:nvPr>
        </p:nvSpPr>
        <p:spPr>
          <a:xfrm>
            <a:off x="828436" y="2286000"/>
            <a:ext cx="6711654" cy="4195481"/>
          </a:xfrm>
        </p:spPr>
        <p:txBody>
          <a:bodyPr>
            <a:normAutofit fontScale="85000" lnSpcReduction="10000"/>
          </a:bodyPr>
          <a:lstStyle/>
          <a:p>
            <a:r>
              <a:rPr lang="en-US" sz="3100" dirty="0"/>
              <a:t>Case Managers meet the standards of practice established by his/her state’s professional regulatory board (where applicable) and meet the </a:t>
            </a:r>
            <a:r>
              <a:rPr lang="en-US" sz="3100" b="1" dirty="0"/>
              <a:t>minimum </a:t>
            </a:r>
            <a:r>
              <a:rPr lang="en-US" sz="3100" dirty="0"/>
              <a:t>qualifications (must have 1 or 2 and 3):</a:t>
            </a:r>
          </a:p>
          <a:p>
            <a:pPr marL="925830" lvl="1" indent="-514350">
              <a:buFont typeface="+mj-lt"/>
              <a:buAutoNum type="arabicPeriod"/>
            </a:pPr>
            <a:r>
              <a:rPr lang="en-US" dirty="0"/>
              <a:t>Bachelor’s degree in a behavioral health field (psychology, social work, counseling, etc.) and one year experience in behavioral health field or appropriate internship; </a:t>
            </a:r>
            <a:r>
              <a:rPr lang="en-US" b="1" dirty="0"/>
              <a:t>or</a:t>
            </a:r>
          </a:p>
          <a:p>
            <a:pPr marL="925830" lvl="1" indent="-514350">
              <a:buFont typeface="+mj-lt"/>
              <a:buAutoNum type="arabicPeriod"/>
            </a:pPr>
            <a:r>
              <a:rPr lang="en-US" dirty="0"/>
              <a:t>High School Diploma or GED and five (5) years  experience in behavioral health setting; </a:t>
            </a:r>
            <a:r>
              <a:rPr lang="en-US" b="1" dirty="0"/>
              <a:t>and</a:t>
            </a:r>
          </a:p>
          <a:p>
            <a:pPr marL="925830" lvl="1" indent="-514350">
              <a:buFont typeface="+mj-lt"/>
              <a:buAutoNum type="arabicPeriod"/>
            </a:pPr>
            <a:r>
              <a:rPr lang="en-US" dirty="0"/>
              <a:t>Work under the direct supervision of, and in conjunction with licensed/certified psychiatrist, psychologist, or masters or doctoral level practitioner who meets the standards of practice established by his/her state’s professional regulatory board</a:t>
            </a:r>
            <a:endParaRPr lang="en-US" b="1" dirty="0"/>
          </a:p>
        </p:txBody>
      </p:sp>
    </p:spTree>
    <p:extLst>
      <p:ext uri="{BB962C8B-B14F-4D97-AF65-F5344CB8AC3E}">
        <p14:creationId xmlns:p14="http://schemas.microsoft.com/office/powerpoint/2010/main" val="3064300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 Services</a:t>
            </a:r>
          </a:p>
        </p:txBody>
      </p:sp>
      <p:sp>
        <p:nvSpPr>
          <p:cNvPr id="3" name="Content Placeholder 2"/>
          <p:cNvSpPr>
            <a:spLocks noGrp="1"/>
          </p:cNvSpPr>
          <p:nvPr>
            <p:ph idx="1"/>
          </p:nvPr>
        </p:nvSpPr>
        <p:spPr/>
        <p:txBody>
          <a:bodyPr>
            <a:normAutofit/>
          </a:bodyPr>
          <a:lstStyle/>
          <a:p>
            <a:r>
              <a:rPr lang="en-US" altLang="en-US" b="1" dirty="0"/>
              <a:t>Individual Counseling</a:t>
            </a:r>
            <a:r>
              <a:rPr lang="en-US" altLang="en-US" dirty="0"/>
              <a:t> (6010) - </a:t>
            </a:r>
            <a:r>
              <a:rPr lang="en-US" dirty="0"/>
              <a:t>one (1) client; </a:t>
            </a:r>
            <a:endParaRPr lang="en-US" altLang="en-US" dirty="0"/>
          </a:p>
          <a:p>
            <a:endParaRPr lang="en-US" dirty="0"/>
          </a:p>
          <a:p>
            <a:r>
              <a:rPr lang="en-US" altLang="en-US" b="1" dirty="0"/>
              <a:t>Group Counseling</a:t>
            </a:r>
            <a:r>
              <a:rPr lang="en-US" altLang="en-US" dirty="0"/>
              <a:t> (6020) - </a:t>
            </a:r>
            <a:r>
              <a:rPr lang="en-US" dirty="0"/>
              <a:t>two (2) or more clients but no more than twelve (12);</a:t>
            </a:r>
            <a:endParaRPr lang="en-US" altLang="en-US" dirty="0"/>
          </a:p>
          <a:p>
            <a:endParaRPr lang="en-US" dirty="0"/>
          </a:p>
          <a:p>
            <a:r>
              <a:rPr lang="en-US" altLang="en-US" b="1" dirty="0"/>
              <a:t>Family Counseling </a:t>
            </a:r>
            <a:r>
              <a:rPr lang="en-US" altLang="en-US" dirty="0"/>
              <a:t>(6030) - </a:t>
            </a:r>
            <a:r>
              <a:rPr lang="en-US" dirty="0"/>
              <a:t>a client and one or more family members. The vendor may meet with family members without the client present with USPPSO written approval</a:t>
            </a:r>
          </a:p>
        </p:txBody>
      </p:sp>
    </p:spTree>
    <p:extLst>
      <p:ext uri="{BB962C8B-B14F-4D97-AF65-F5344CB8AC3E}">
        <p14:creationId xmlns:p14="http://schemas.microsoft.com/office/powerpoint/2010/main" val="3254517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Mental Health Counseling </a:t>
            </a:r>
            <a:br>
              <a:rPr lang="en-US" dirty="0"/>
            </a:br>
            <a:r>
              <a:rPr lang="en-US" dirty="0"/>
              <a:t>(Staff Requirements)</a:t>
            </a:r>
          </a:p>
        </p:txBody>
      </p:sp>
      <p:sp>
        <p:nvSpPr>
          <p:cNvPr id="3" name="Content Placeholder 2"/>
          <p:cNvSpPr>
            <a:spLocks noGrp="1"/>
          </p:cNvSpPr>
          <p:nvPr>
            <p:ph idx="1"/>
          </p:nvPr>
        </p:nvSpPr>
        <p:spPr/>
        <p:txBody>
          <a:bodyPr>
            <a:normAutofit fontScale="92500"/>
          </a:bodyPr>
          <a:lstStyle/>
          <a:p>
            <a:r>
              <a:rPr lang="en-US" dirty="0"/>
              <a:t>Conducted by a licensed/certified psychiatrist, psychologist, or masters or doctoral level practitioner who meets the standards of practice to perform psychotherapy/counseling services as established by his/her state’s regulatory board</a:t>
            </a:r>
          </a:p>
          <a:p>
            <a:endParaRPr lang="en-US" dirty="0"/>
          </a:p>
          <a:p>
            <a:r>
              <a:rPr lang="en-US" dirty="0"/>
              <a:t>Emergency services (e.g., after hour phone numbers, local hotlines) shall be available for clients when counselors are unavailable. Emergency telephone calls shall be included in the basic unit prices</a:t>
            </a:r>
          </a:p>
          <a:p>
            <a:pPr marL="109728" indent="0">
              <a:buNone/>
            </a:pPr>
            <a:endParaRPr lang="en-US" dirty="0"/>
          </a:p>
          <a:p>
            <a:r>
              <a:rPr lang="en-US" dirty="0"/>
              <a:t>Only face-to-face contacts between practitioner and client(s) (or family) are invoiced</a:t>
            </a:r>
          </a:p>
          <a:p>
            <a:endParaRPr lang="en-US" dirty="0"/>
          </a:p>
        </p:txBody>
      </p:sp>
    </p:spTree>
    <p:extLst>
      <p:ext uri="{BB962C8B-B14F-4D97-AF65-F5344CB8AC3E}">
        <p14:creationId xmlns:p14="http://schemas.microsoft.com/office/powerpoint/2010/main" val="2141468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Sex Offense-Specific Evaluation &amp; Report (5012)</a:t>
            </a:r>
          </a:p>
        </p:txBody>
      </p:sp>
      <p:sp>
        <p:nvSpPr>
          <p:cNvPr id="3" name="Content Placeholder 2"/>
          <p:cNvSpPr>
            <a:spLocks noGrp="1"/>
          </p:cNvSpPr>
          <p:nvPr>
            <p:ph idx="1"/>
          </p:nvPr>
        </p:nvSpPr>
        <p:spPr/>
        <p:txBody>
          <a:bodyPr>
            <a:normAutofit fontScale="55000" lnSpcReduction="20000"/>
          </a:bodyPr>
          <a:lstStyle/>
          <a:p>
            <a:r>
              <a:rPr lang="en-US" dirty="0"/>
              <a:t>A sex offense-specific evaluation (also commonly known as a “psychosexual evaluation”) is a comprehensive evaluation of an alleged or convicted sex offender, meant to provide a written clinical evaluation of a defendant’s/offender's risk for re-offending and current amenability for treatment; to guide and direct specific recommendations for the conditions of treatment and supervision of a client; to provide information that will help to identify the optimal setting, intensity of intervention, and level of supervision, and; to assess the potential dangerousness of the defendant/offender. This type of evaluation may include one or any combination of the following services: penile plethysmograph (5021), clinical polygraph (5022), psychological testing (5020), and/or Visual Reaction Time (VRT) Measure of Sexual Interest (5025), and any other assessment deemed appropriate by the clinician and approved in advance by the USPPSO</a:t>
            </a:r>
          </a:p>
          <a:p>
            <a:pPr marL="109728" indent="0">
              <a:buNone/>
            </a:pPr>
            <a:endParaRPr lang="en-US" dirty="0"/>
          </a:p>
          <a:p>
            <a:r>
              <a:rPr lang="en-US" altLang="en-US" dirty="0"/>
              <a:t>The vendor shall provide: </a:t>
            </a:r>
          </a:p>
          <a:p>
            <a:pPr lvl="1"/>
            <a:r>
              <a:rPr lang="en-US" dirty="0"/>
              <a:t>A sex offense-specific evaluation and report (5012): for the purposes of assessing risk factors and formulating a treatment program plan. A sex offense specific evaluation of a client shall consider the following: sexual developmental history and evaluation for sexual arousal/interest, deviance and paraphilias, level and extent of pathology, deception and/or denial, presence of mental and/or organic disorders, drug/alcohol use, stability of functioning, self-esteem and ego-strength, medical/neurological/pharmacological needs, level of violence and coercion, motivation and amenability for treatment, escalation of high-risk behaviors, risk of re-offense, treatment and supervision needs, and impact on the victim, when possible.</a:t>
            </a:r>
            <a:endParaRPr lang="en-US" altLang="en-US" dirty="0"/>
          </a:p>
          <a:p>
            <a:pPr lvl="1"/>
            <a:r>
              <a:rPr lang="en-US" sz="2400" dirty="0"/>
              <a:t>Typed report to be submitted to the USPPSO within 15 calendar days after completion of evaluation</a:t>
            </a:r>
            <a:endParaRPr lang="en-US" dirty="0"/>
          </a:p>
        </p:txBody>
      </p:sp>
    </p:spTree>
    <p:extLst>
      <p:ext uri="{BB962C8B-B14F-4D97-AF65-F5344CB8AC3E}">
        <p14:creationId xmlns:p14="http://schemas.microsoft.com/office/powerpoint/2010/main" val="13013386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22069"/>
            <a:ext cx="7055380" cy="1400530"/>
          </a:xfrm>
        </p:spPr>
        <p:txBody>
          <a:bodyPr>
            <a:normAutofit fontScale="90000"/>
          </a:bodyPr>
          <a:lstStyle/>
          <a:p>
            <a:r>
              <a:rPr lang="en-US" dirty="0"/>
              <a:t>Sex Offense-Specific Evaluation &amp; Report (Staff Requirements)</a:t>
            </a:r>
          </a:p>
        </p:txBody>
      </p:sp>
      <p:sp>
        <p:nvSpPr>
          <p:cNvPr id="3" name="Content Placeholder 2"/>
          <p:cNvSpPr>
            <a:spLocks noGrp="1"/>
          </p:cNvSpPr>
          <p:nvPr>
            <p:ph idx="1"/>
          </p:nvPr>
        </p:nvSpPr>
        <p:spPr/>
        <p:txBody>
          <a:bodyPr>
            <a:noAutofit/>
          </a:bodyPr>
          <a:lstStyle/>
          <a:p>
            <a:r>
              <a:rPr lang="en-US" sz="1200" dirty="0"/>
              <a:t>A sex offense-specific evaluation and report (5012) is provided by a licensed/certified psychiatrist, psychologist, or masters or doctoral level practitioner; who meets the standards of practice established by his/her state’s regulatory board and adheres to the established ethics, standards and practices of state regulatory sex offender management boards (where applicable). The individual shall practice within the generally accepted standards of practice of the individual's mental health profession, adhere to the Code of Ethics and Practice Standards and Guidelines published by the Association for the Treatment of Sexual Abusers (ATSA), and demonstrate competency according to the individual’s respective professional standards and conduct all evaluations/treatment in a manner that is consistent with the reasonably accepted standard of practice in the sex offender evaluation/treatment community</a:t>
            </a:r>
          </a:p>
          <a:p>
            <a:pPr marL="109728" indent="0">
              <a:buNone/>
            </a:pPr>
            <a:endParaRPr lang="en-US" sz="1200" dirty="0"/>
          </a:p>
          <a:p>
            <a:r>
              <a:rPr lang="en-US" sz="1200" dirty="0"/>
              <a:t>The practitioner uses at least one actuarial risk assessment that has been researched and demonstrated to be statistically significant in the prediction of re-offense or dangerousness on a population most similar to the offender being evaluated. (Examples of actuarial assessments include: VRAG, SORAG, HARE PCL-R, RRASOR, STATIC 99, MNSOT-R) and at least one dynamic risk assessment in the prediction of dynamic risk factors linked to sexual re-offense on a population most similar to the offender being evaluated. Examples of assessments include: Stable 2000/2007, Sex Offender Treatment Intervention Progress Scales (SOTIPS), Structured Risk Assessment - Forensic Version (SRA-FV), Violence Risk Scale-Sexual Offender Version (VRS-SO)</a:t>
            </a:r>
          </a:p>
          <a:p>
            <a:pPr marL="109728" indent="0">
              <a:buNone/>
            </a:pPr>
            <a:endParaRPr lang="en-US" sz="1200" dirty="0"/>
          </a:p>
          <a:p>
            <a:r>
              <a:rPr lang="en-US" sz="1200" dirty="0"/>
              <a:t>The practitioner uses instruments with demonstrated reliability and validity that have specific relevance to evaluating persons charged with or convicted of sex offenses. </a:t>
            </a:r>
          </a:p>
          <a:p>
            <a:pPr marL="109728" indent="0">
              <a:buNone/>
            </a:pPr>
            <a:endParaRPr lang="en-US" sz="1200" dirty="0"/>
          </a:p>
          <a:p>
            <a:r>
              <a:rPr lang="en-US" sz="1200" dirty="0"/>
              <a:t>The practitioner reviews and considers at least the following information: the criminal justice information, including the details of the current offense and documents that describe victim trauma, when available; and collateral information, including information from other sources on the client’s sexual behavior.</a:t>
            </a:r>
          </a:p>
        </p:txBody>
      </p:sp>
    </p:spTree>
    <p:extLst>
      <p:ext uri="{BB962C8B-B14F-4D97-AF65-F5344CB8AC3E}">
        <p14:creationId xmlns:p14="http://schemas.microsoft.com/office/powerpoint/2010/main" val="2568629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USPPSO Main Functions</a:t>
            </a:r>
          </a:p>
        </p:txBody>
      </p:sp>
      <p:sp>
        <p:nvSpPr>
          <p:cNvPr id="3" name="Content Placeholder 2"/>
          <p:cNvSpPr>
            <a:spLocks noGrp="1"/>
          </p:cNvSpPr>
          <p:nvPr>
            <p:ph idx="1"/>
          </p:nvPr>
        </p:nvSpPr>
        <p:spPr/>
        <p:txBody>
          <a:bodyPr/>
          <a:lstStyle/>
          <a:p>
            <a:r>
              <a:rPr lang="en-US" dirty="0"/>
              <a:t>Pretrial Services</a:t>
            </a:r>
          </a:p>
          <a:p>
            <a:r>
              <a:rPr lang="en-US" dirty="0"/>
              <a:t>Presentence Investigations (Court Services)</a:t>
            </a:r>
          </a:p>
          <a:p>
            <a:r>
              <a:rPr lang="en-US" dirty="0"/>
              <a:t>Post-Conviction Supervision</a:t>
            </a:r>
          </a:p>
        </p:txBody>
      </p:sp>
    </p:spTree>
    <p:extLst>
      <p:ext uri="{BB962C8B-B14F-4D97-AF65-F5344CB8AC3E}">
        <p14:creationId xmlns:p14="http://schemas.microsoft.com/office/powerpoint/2010/main" val="13868772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055380" cy="1400530"/>
          </a:xfrm>
        </p:spPr>
        <p:txBody>
          <a:bodyPr>
            <a:normAutofit fontScale="90000"/>
          </a:bodyPr>
          <a:lstStyle/>
          <a:p>
            <a:r>
              <a:rPr lang="en-US" dirty="0"/>
              <a:t>Sex Offense-Specific Treatment for Post-Conviction</a:t>
            </a:r>
          </a:p>
        </p:txBody>
      </p:sp>
      <p:sp>
        <p:nvSpPr>
          <p:cNvPr id="3" name="Content Placeholder 2"/>
          <p:cNvSpPr>
            <a:spLocks noGrp="1"/>
          </p:cNvSpPr>
          <p:nvPr>
            <p:ph idx="1"/>
          </p:nvPr>
        </p:nvSpPr>
        <p:spPr/>
        <p:txBody>
          <a:bodyPr>
            <a:normAutofit lnSpcReduction="10000"/>
          </a:bodyPr>
          <a:lstStyle/>
          <a:p>
            <a:r>
              <a:rPr lang="en-US" altLang="en-US" b="1" dirty="0"/>
              <a:t>Individual Counseling </a:t>
            </a:r>
            <a:r>
              <a:rPr lang="en-US" altLang="en-US" dirty="0"/>
              <a:t>(6012) - </a:t>
            </a:r>
            <a:r>
              <a:rPr lang="en-US" dirty="0"/>
              <a:t>one (1) client;</a:t>
            </a:r>
          </a:p>
          <a:p>
            <a:pPr marL="109728" indent="0">
              <a:buNone/>
            </a:pPr>
            <a:endParaRPr lang="en-US" dirty="0"/>
          </a:p>
          <a:p>
            <a:r>
              <a:rPr lang="en-US" altLang="en-US" b="1" dirty="0"/>
              <a:t>Group Counseling </a:t>
            </a:r>
            <a:r>
              <a:rPr lang="en-US" altLang="en-US" dirty="0"/>
              <a:t>(6022)</a:t>
            </a:r>
            <a:r>
              <a:rPr lang="en-US" altLang="en-US" b="1" dirty="0"/>
              <a:t> </a:t>
            </a:r>
            <a:r>
              <a:rPr lang="en-US" altLang="en-US" dirty="0"/>
              <a:t>- </a:t>
            </a:r>
            <a:r>
              <a:rPr lang="en-US" dirty="0"/>
              <a:t>two (2) or more offenders but not more than ten (10); </a:t>
            </a:r>
          </a:p>
          <a:p>
            <a:endParaRPr lang="en-US" altLang="en-US" dirty="0"/>
          </a:p>
          <a:p>
            <a:r>
              <a:rPr lang="en-US" altLang="en-US" b="1" dirty="0"/>
              <a:t>Family Counseling </a:t>
            </a:r>
            <a:r>
              <a:rPr lang="en-US" altLang="en-US" dirty="0"/>
              <a:t>(6032) - client </a:t>
            </a:r>
            <a:r>
              <a:rPr lang="en-US" dirty="0"/>
              <a:t>and one or more family members. The counselor may need to meet with family members without the offender present with USPO written approval. This project code is also appropriate for family members who have suffered victimization by the offender and/or to prepare family members for possible reunification</a:t>
            </a:r>
            <a:endParaRPr lang="en-US" altLang="en-US" dirty="0"/>
          </a:p>
        </p:txBody>
      </p:sp>
    </p:spTree>
    <p:extLst>
      <p:ext uri="{BB962C8B-B14F-4D97-AF65-F5344CB8AC3E}">
        <p14:creationId xmlns:p14="http://schemas.microsoft.com/office/powerpoint/2010/main" val="266447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57189"/>
            <a:ext cx="7821090" cy="1400530"/>
          </a:xfrm>
        </p:spPr>
        <p:txBody>
          <a:bodyPr>
            <a:normAutofit fontScale="90000"/>
          </a:bodyPr>
          <a:lstStyle/>
          <a:p>
            <a:r>
              <a:rPr lang="en-US" dirty="0"/>
              <a:t>Sex Offense-Specific Treatment for Post-Conviction (Staff Requirements)</a:t>
            </a:r>
          </a:p>
        </p:txBody>
      </p:sp>
      <p:sp>
        <p:nvSpPr>
          <p:cNvPr id="3" name="Content Placeholder 2"/>
          <p:cNvSpPr>
            <a:spLocks noGrp="1"/>
          </p:cNvSpPr>
          <p:nvPr>
            <p:ph idx="1"/>
          </p:nvPr>
        </p:nvSpPr>
        <p:spPr>
          <a:xfrm>
            <a:off x="827700" y="2281519"/>
            <a:ext cx="6711654" cy="4195481"/>
          </a:xfrm>
        </p:spPr>
        <p:txBody>
          <a:bodyPr>
            <a:normAutofit fontScale="55000" lnSpcReduction="20000"/>
          </a:bodyPr>
          <a:lstStyle/>
          <a:p>
            <a:r>
              <a:rPr lang="en-US" dirty="0"/>
              <a:t>The vendor shall ensure that:</a:t>
            </a:r>
          </a:p>
          <a:p>
            <a:r>
              <a:rPr lang="en-US" dirty="0"/>
              <a:t>Sex offense-specific treatment (6012, 6022, and 6032) is provided by a licensed/certified psychiatrist, psychologist, or masters or doctoral level practitioner; who meets the standards of practice established by his/her state’s regulatory board and adheres to the established ethics, standards and practices of state regulatory of state sex offender management board (where applicable). The individual shall practice within the generally accepted standards of practice of the individual's mental health profession, adhere to the Code of Ethics and Practice Standards and Guidelines published by the Association for the Treatment of Sexual Abusers (ATSA), and demonstrate competency according to the individual’s respective professional standards and conduct all evaluations/treatment in a manner that is consistent with the reasonably accepted standard of practice in the sex offender evaluation/treatment community</a:t>
            </a:r>
          </a:p>
          <a:p>
            <a:r>
              <a:rPr lang="en-US" dirty="0"/>
              <a:t>Practitioners employ treatment methods that are supported by current  professional research and practice</a:t>
            </a:r>
          </a:p>
          <a:p>
            <a:r>
              <a:rPr lang="en-US" dirty="0"/>
              <a:t>Practitioners employ treatment methods that are based on a recognition of the need for long-term, comprehensive, offense-specific treatment for sex offenders. Self-help or time limited treatments shall be used only as adjuncts to long-term, comprehensive treatment.</a:t>
            </a:r>
          </a:p>
          <a:p>
            <a:r>
              <a:rPr lang="en-US" dirty="0"/>
              <a:t>The content of offense-specific treatment for sex offenders (6012, 6022, and 6032) shall be designed to and include:</a:t>
            </a:r>
          </a:p>
          <a:p>
            <a:pPr lvl="1"/>
            <a:r>
              <a:rPr lang="en-US" dirty="0"/>
              <a:t>Primary Treatment Phase</a:t>
            </a:r>
          </a:p>
          <a:p>
            <a:pPr lvl="1"/>
            <a:r>
              <a:rPr lang="en-US" dirty="0"/>
              <a:t>Maintenance Treatment Phase</a:t>
            </a:r>
          </a:p>
        </p:txBody>
      </p:sp>
    </p:spTree>
    <p:extLst>
      <p:ext uri="{BB962C8B-B14F-4D97-AF65-F5344CB8AC3E}">
        <p14:creationId xmlns:p14="http://schemas.microsoft.com/office/powerpoint/2010/main" val="30910873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0"/>
            <a:ext cx="7216140" cy="1293028"/>
          </a:xfrm>
        </p:spPr>
        <p:txBody>
          <a:bodyPr>
            <a:noAutofit/>
          </a:bodyPr>
          <a:lstStyle/>
          <a:p>
            <a:r>
              <a:rPr lang="en-US" sz="3400" dirty="0"/>
              <a:t>Specialized Treatment for Pretrial Defendants Charged with a Sex Offense</a:t>
            </a:r>
          </a:p>
        </p:txBody>
      </p:sp>
      <p:sp>
        <p:nvSpPr>
          <p:cNvPr id="3" name="Content Placeholder 2"/>
          <p:cNvSpPr>
            <a:spLocks noGrp="1"/>
          </p:cNvSpPr>
          <p:nvPr>
            <p:ph idx="1"/>
          </p:nvPr>
        </p:nvSpPr>
        <p:spPr/>
        <p:txBody>
          <a:bodyPr>
            <a:normAutofit lnSpcReduction="10000"/>
          </a:bodyPr>
          <a:lstStyle/>
          <a:p>
            <a:r>
              <a:rPr lang="en-US" altLang="en-US" b="1" dirty="0"/>
              <a:t>Individual Specialized Treatment </a:t>
            </a:r>
            <a:r>
              <a:rPr lang="en-US" altLang="en-US" dirty="0"/>
              <a:t>(7013) - </a:t>
            </a:r>
            <a:r>
              <a:rPr lang="en-US" dirty="0"/>
              <a:t>one (1) client and/or their family (Family is billed at individual rate); </a:t>
            </a:r>
          </a:p>
          <a:p>
            <a:pPr marL="109728" indent="0">
              <a:buNone/>
            </a:pPr>
            <a:endParaRPr lang="en-US" dirty="0"/>
          </a:p>
          <a:p>
            <a:r>
              <a:rPr lang="en-US" altLang="en-US" b="1" dirty="0"/>
              <a:t>Group Specialized Treatment </a:t>
            </a:r>
            <a:r>
              <a:rPr lang="en-US" altLang="en-US" dirty="0"/>
              <a:t>(7023) - </a:t>
            </a:r>
            <a:r>
              <a:rPr lang="en-US" dirty="0"/>
              <a:t>two (2) or more clients but not more than ten (10).</a:t>
            </a:r>
          </a:p>
          <a:p>
            <a:pPr lvl="1"/>
            <a:endParaRPr lang="en-US" altLang="en-US" dirty="0"/>
          </a:p>
          <a:p>
            <a:pPr lvl="1"/>
            <a:r>
              <a:rPr lang="en-US" altLang="en-US" dirty="0"/>
              <a:t>Treatment interventions used to help pre-adjudicated clients with crisis intervention, coping skills, cognitive behavioral treatment, and understanding the keys to successful incarceration</a:t>
            </a:r>
          </a:p>
          <a:p>
            <a:pPr marL="411480" lvl="1" indent="0">
              <a:buNone/>
            </a:pPr>
            <a:endParaRPr lang="en-US" altLang="en-US" dirty="0"/>
          </a:p>
          <a:p>
            <a:pPr lvl="1"/>
            <a:r>
              <a:rPr lang="en-US" altLang="en-US" dirty="0"/>
              <a:t>Create and update treatment plans, and forward plans to USPPSO at least every 60 days</a:t>
            </a:r>
          </a:p>
        </p:txBody>
      </p:sp>
    </p:spTree>
    <p:extLst>
      <p:ext uri="{BB962C8B-B14F-4D97-AF65-F5344CB8AC3E}">
        <p14:creationId xmlns:p14="http://schemas.microsoft.com/office/powerpoint/2010/main" val="2009674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Specialized Treatment for Pretrial Defendants Charged with a Sex Offense (Staff Requirements)</a:t>
            </a:r>
          </a:p>
        </p:txBody>
      </p:sp>
      <p:sp>
        <p:nvSpPr>
          <p:cNvPr id="3" name="Content Placeholder 2"/>
          <p:cNvSpPr>
            <a:spLocks noGrp="1"/>
          </p:cNvSpPr>
          <p:nvPr>
            <p:ph idx="1"/>
          </p:nvPr>
        </p:nvSpPr>
        <p:spPr/>
        <p:txBody>
          <a:bodyPr>
            <a:normAutofit fontScale="62500" lnSpcReduction="20000"/>
          </a:bodyPr>
          <a:lstStyle/>
          <a:p>
            <a:r>
              <a:rPr lang="en-US" dirty="0"/>
              <a:t>The vendor shall ensure that:</a:t>
            </a:r>
          </a:p>
          <a:p>
            <a:pPr lvl="1"/>
            <a:r>
              <a:rPr lang="en-US" dirty="0"/>
              <a:t>Specialized Treatment Services (7013 and 7023) are provided by a licensed/certified psychiatrist, psychologist, or masters or doctoral level practitioner who meets the standards of practice established by his/her state’s regulatory board and adheres to the established ethics, standards and practices of the state’s regulatory sex offender management board (where applicable) to provide Sex Offense Specific Treatment. The individual shall practice within the generally accepted standards of practice of the individual's mental health profession, and adhere to the Code of Ethics and Practice Standards and Guidelines published by the Association for the Treatment of Sexual Abusers (ATSA)</a:t>
            </a:r>
          </a:p>
          <a:p>
            <a:pPr lvl="1"/>
            <a:endParaRPr lang="en-US" dirty="0"/>
          </a:p>
          <a:p>
            <a:pPr lvl="1"/>
            <a:r>
              <a:rPr lang="en-US" dirty="0"/>
              <a:t>Questions pertaining to the instant offense or questions that compel the defendant to make incriminating statements or to provide information that could be used in the issue of guilt or innocence are not asked or addressed. If such information is divulged inadvertently by the client, it shall not be included on the written report or communicated to the officer</a:t>
            </a:r>
          </a:p>
          <a:p>
            <a:pPr marL="411480" lvl="1" indent="0">
              <a:buNone/>
            </a:pPr>
            <a:endParaRPr lang="en-US" dirty="0"/>
          </a:p>
          <a:p>
            <a:pPr lvl="1"/>
            <a:r>
              <a:rPr lang="en-US" dirty="0"/>
              <a:t>Practitioners employ treatment methods that are based on a recognition of the specialized needs presented by pre-adjudicated individuals by employing cognitive behavioral treatment, crisis intervention, and life skills to promote healthy coping skills</a:t>
            </a:r>
          </a:p>
          <a:p>
            <a:pPr lvl="1"/>
            <a:endParaRPr lang="en-US" dirty="0"/>
          </a:p>
          <a:p>
            <a:pPr lvl="1"/>
            <a:r>
              <a:rPr lang="en-US" altLang="en-US" dirty="0"/>
              <a:t>Any factors that may increase general risk of further sex offenses shall be immediately communicated to our office</a:t>
            </a:r>
          </a:p>
        </p:txBody>
      </p:sp>
    </p:spTree>
    <p:extLst>
      <p:ext uri="{BB962C8B-B14F-4D97-AF65-F5344CB8AC3E}">
        <p14:creationId xmlns:p14="http://schemas.microsoft.com/office/powerpoint/2010/main" val="3359884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Physiological Measurements</a:t>
            </a:r>
          </a:p>
        </p:txBody>
      </p:sp>
      <p:sp>
        <p:nvSpPr>
          <p:cNvPr id="3" name="Content Placeholder 2"/>
          <p:cNvSpPr>
            <a:spLocks noGrp="1"/>
          </p:cNvSpPr>
          <p:nvPr>
            <p:ph idx="1"/>
          </p:nvPr>
        </p:nvSpPr>
        <p:spPr/>
        <p:txBody>
          <a:bodyPr>
            <a:normAutofit fontScale="70000" lnSpcReduction="20000"/>
          </a:bodyPr>
          <a:lstStyle/>
          <a:p>
            <a:r>
              <a:rPr lang="en-US" altLang="en-US" b="1" dirty="0"/>
              <a:t>Penile Plethysmograph </a:t>
            </a:r>
            <a:r>
              <a:rPr lang="en-US" altLang="en-US" dirty="0"/>
              <a:t>(5021) - </a:t>
            </a:r>
            <a:r>
              <a:rPr lang="en-US" dirty="0"/>
              <a:t>phallometric assessment and report of sexual arousal</a:t>
            </a:r>
          </a:p>
          <a:p>
            <a:pPr marL="109728" indent="0">
              <a:buNone/>
            </a:pPr>
            <a:endParaRPr lang="en-US" dirty="0"/>
          </a:p>
          <a:p>
            <a:r>
              <a:rPr lang="en-US" altLang="en-US" b="1" dirty="0"/>
              <a:t>Visual Reaction Time (VRT) Measure of Sexual Interest </a:t>
            </a:r>
            <a:r>
              <a:rPr lang="en-US" altLang="en-US" dirty="0"/>
              <a:t>(5025) - </a:t>
            </a:r>
            <a:r>
              <a:rPr lang="en-US" dirty="0"/>
              <a:t>an objective method for evaluating sexual interest which is designed to determine sex offender treatment needs and risk levels</a:t>
            </a:r>
          </a:p>
          <a:p>
            <a:endParaRPr lang="en-US" altLang="en-US" dirty="0"/>
          </a:p>
          <a:p>
            <a:pPr lvl="1">
              <a:lnSpc>
                <a:spcPct val="80000"/>
              </a:lnSpc>
            </a:pPr>
            <a:r>
              <a:rPr lang="en-US" altLang="en-US" sz="2800" dirty="0"/>
              <a:t>Examiners must adhere to ATSA ethics and standards</a:t>
            </a:r>
          </a:p>
          <a:p>
            <a:pPr lvl="1">
              <a:lnSpc>
                <a:spcPct val="80000"/>
              </a:lnSpc>
            </a:pPr>
            <a:endParaRPr lang="en-US" altLang="en-US" sz="2800" dirty="0"/>
          </a:p>
          <a:p>
            <a:pPr lvl="1">
              <a:lnSpc>
                <a:spcPct val="80000"/>
              </a:lnSpc>
            </a:pPr>
            <a:r>
              <a:rPr lang="en-US" altLang="en-US" sz="2800" dirty="0"/>
              <a:t>Examinations are provided by specifically trained clinicians</a:t>
            </a:r>
          </a:p>
          <a:p>
            <a:pPr lvl="1">
              <a:lnSpc>
                <a:spcPct val="80000"/>
              </a:lnSpc>
            </a:pPr>
            <a:endParaRPr lang="en-US" altLang="en-US" sz="2800" dirty="0"/>
          </a:p>
          <a:p>
            <a:pPr lvl="1">
              <a:lnSpc>
                <a:spcPct val="80000"/>
              </a:lnSpc>
            </a:pPr>
            <a:r>
              <a:rPr lang="en-US" altLang="en-US" sz="2800" dirty="0"/>
              <a:t>Specific consent forms must be completed by client</a:t>
            </a:r>
          </a:p>
          <a:p>
            <a:pPr lvl="1">
              <a:lnSpc>
                <a:spcPct val="80000"/>
              </a:lnSpc>
            </a:pPr>
            <a:endParaRPr lang="en-US" altLang="en-US" sz="2800" dirty="0"/>
          </a:p>
          <a:p>
            <a:pPr lvl="1">
              <a:lnSpc>
                <a:spcPct val="80000"/>
              </a:lnSpc>
            </a:pPr>
            <a:r>
              <a:rPr lang="en-US" altLang="en-US" sz="2800" dirty="0"/>
              <a:t>Provide a typed report to USPPSO within 10 calendar days of completion of the exam</a:t>
            </a:r>
          </a:p>
        </p:txBody>
      </p:sp>
    </p:spTree>
    <p:extLst>
      <p:ext uri="{BB962C8B-B14F-4D97-AF65-F5344CB8AC3E}">
        <p14:creationId xmlns:p14="http://schemas.microsoft.com/office/powerpoint/2010/main" val="17554516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Physiological Measurements cont.</a:t>
            </a:r>
          </a:p>
        </p:txBody>
      </p:sp>
      <p:sp>
        <p:nvSpPr>
          <p:cNvPr id="3" name="Content Placeholder 2"/>
          <p:cNvSpPr>
            <a:spLocks noGrp="1"/>
          </p:cNvSpPr>
          <p:nvPr>
            <p:ph idx="1"/>
          </p:nvPr>
        </p:nvSpPr>
        <p:spPr/>
        <p:txBody>
          <a:bodyPr>
            <a:normAutofit fontScale="77500" lnSpcReduction="20000"/>
          </a:bodyPr>
          <a:lstStyle/>
          <a:p>
            <a:r>
              <a:rPr lang="en-US" altLang="en-US" b="1" dirty="0"/>
              <a:t>Clinical Polygraph Examination and Report </a:t>
            </a:r>
            <a:r>
              <a:rPr lang="en-US" altLang="en-US" dirty="0"/>
              <a:t>(5022) - </a:t>
            </a:r>
            <a:r>
              <a:rPr lang="en-US" dirty="0"/>
              <a:t>diagnostic instrument and procedure which includes a report designed to assist in the treatment and supervision of clients by detecting deception or verifying the truth of their statements. The two types of polygraph examinations that shall be administered to clients under this code are:</a:t>
            </a:r>
          </a:p>
          <a:p>
            <a:pPr lvl="1"/>
            <a:r>
              <a:rPr lang="en-US" dirty="0"/>
              <a:t>Sexual History Examination </a:t>
            </a:r>
          </a:p>
          <a:p>
            <a:pPr lvl="1"/>
            <a:r>
              <a:rPr lang="en-US" dirty="0"/>
              <a:t>Instant Offense Examinations</a:t>
            </a:r>
          </a:p>
          <a:p>
            <a:pPr marL="109728" indent="0">
              <a:buNone/>
            </a:pPr>
            <a:endParaRPr lang="en-US" dirty="0"/>
          </a:p>
          <a:p>
            <a:r>
              <a:rPr lang="en-US" b="1" dirty="0"/>
              <a:t>Maintenance Examination </a:t>
            </a:r>
            <a:r>
              <a:rPr lang="en-US" dirty="0"/>
              <a:t>(5023) - employed to periodically investigate the client’s honesty with community supervision and/or treatment. Maintenance polygraph examinations shall cover a wide variety of sexual behaviors and compliance issues that may be related to victim selection, grooming behaviors, deviancy activities or high risk behaviors. Maintenance polygraph examinations shall prioritize the investigation and monitoring of the client’s involvement in any noncompliance, high-risk, and deviancy behaviors that may change over time and would signal an escalating risk level prior to re-offending</a:t>
            </a:r>
          </a:p>
        </p:txBody>
      </p:sp>
    </p:spTree>
    <p:extLst>
      <p:ext uri="{BB962C8B-B14F-4D97-AF65-F5344CB8AC3E}">
        <p14:creationId xmlns:p14="http://schemas.microsoft.com/office/powerpoint/2010/main" val="9987162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Polygraph Examiners </a:t>
            </a:r>
            <a:br>
              <a:rPr lang="en-US" dirty="0"/>
            </a:br>
            <a:r>
              <a:rPr lang="en-US" dirty="0"/>
              <a:t>(Staff Requirements)</a:t>
            </a:r>
          </a:p>
        </p:txBody>
      </p:sp>
      <p:sp>
        <p:nvSpPr>
          <p:cNvPr id="3" name="Content Placeholder 2"/>
          <p:cNvSpPr>
            <a:spLocks noGrp="1"/>
          </p:cNvSpPr>
          <p:nvPr>
            <p:ph idx="1"/>
          </p:nvPr>
        </p:nvSpPr>
        <p:spPr/>
        <p:txBody>
          <a:bodyPr>
            <a:normAutofit fontScale="55000" lnSpcReduction="20000"/>
          </a:bodyPr>
          <a:lstStyle/>
          <a:p>
            <a:r>
              <a:rPr lang="en-US" dirty="0"/>
              <a:t>The vendor shall ensure that polygraph examiners meet the following minimum standards (5022 and 5023) and that  polygraph examinations are conducted in accordance with the following:</a:t>
            </a:r>
          </a:p>
          <a:p>
            <a:pPr marL="109728" indent="0">
              <a:buNone/>
            </a:pPr>
            <a:endParaRPr lang="en-US" dirty="0"/>
          </a:p>
          <a:p>
            <a:r>
              <a:rPr lang="en-US" b="1" dirty="0"/>
              <a:t>Education: </a:t>
            </a:r>
            <a:r>
              <a:rPr lang="en-US" dirty="0"/>
              <a:t>Polygraph examiners shall be graduates of a basic polygraph school accredited by the American Polygraph Association (APA). Examiners shall possess a baccalaureate or higher degree from a regionally accredited university or college, or have at least five years experience as a full-time commissioned federal, state, or municipal law enforcement officer. A minimum of 40 hours of Post Conviction Sex Offender Testing (PCSOT) specialized instruction, beyond the basic polygraph examiner training, shall be required of those who practice sex offender polygraph testing. Examiners who have passed a final examination approved by the APA are preferred.</a:t>
            </a:r>
          </a:p>
          <a:p>
            <a:r>
              <a:rPr lang="en-US" b="1" dirty="0"/>
              <a:t>Certification: </a:t>
            </a:r>
            <a:r>
              <a:rPr lang="en-US" dirty="0"/>
              <a:t>Examiners shall be members of a professional organization that provides regular training on research and case management of sex offenders.</a:t>
            </a:r>
          </a:p>
          <a:p>
            <a:r>
              <a:rPr lang="en-US" b="1" dirty="0"/>
              <a:t>Experience: </a:t>
            </a:r>
            <a:r>
              <a:rPr lang="en-US" dirty="0"/>
              <a:t>Polygraph examiners shall have a minimum of two years of polygraph experience in criminal cases. Examiners are required to have specialized training or experience in the examination of sex offenders.</a:t>
            </a:r>
          </a:p>
          <a:p>
            <a:r>
              <a:rPr lang="en-US" b="1" dirty="0"/>
              <a:t>Ethics and Standards: </a:t>
            </a:r>
            <a:r>
              <a:rPr lang="en-US" dirty="0"/>
              <a:t>Polygraph examiners shall adhere to the established ethics, standards and practices of the American Polygraph Association (APA). In addition, the examiner shall demonstrate competency according to APA professional standards and conduct all polygraph examinations in a manner that is consistent with the accepted standards of practice.</a:t>
            </a:r>
          </a:p>
          <a:p>
            <a:r>
              <a:rPr lang="en-US" b="1" dirty="0"/>
              <a:t>Licensure: </a:t>
            </a:r>
            <a:r>
              <a:rPr lang="en-US" dirty="0"/>
              <a:t>Examiners shall be licensed by the State’s regulatory Board (if applicable).</a:t>
            </a:r>
          </a:p>
          <a:p>
            <a:r>
              <a:rPr lang="en-US" dirty="0"/>
              <a:t>All polygraph examinations are audio or video taped in their entirety (videotaping is preferred).</a:t>
            </a:r>
          </a:p>
        </p:txBody>
      </p:sp>
    </p:spTree>
    <p:extLst>
      <p:ext uri="{BB962C8B-B14F-4D97-AF65-F5344CB8AC3E}">
        <p14:creationId xmlns:p14="http://schemas.microsoft.com/office/powerpoint/2010/main" val="27204424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4373"/>
            <a:ext cx="7330440" cy="1293028"/>
          </a:xfrm>
        </p:spPr>
        <p:txBody>
          <a:bodyPr>
            <a:normAutofit fontScale="90000"/>
          </a:bodyPr>
          <a:lstStyle/>
          <a:p>
            <a:r>
              <a:rPr lang="en-US" dirty="0"/>
              <a:t>Polygraph Examiners </a:t>
            </a:r>
            <a:br>
              <a:rPr lang="en-US" dirty="0"/>
            </a:br>
            <a:r>
              <a:rPr lang="en-US" dirty="0"/>
              <a:t>(Staff Requirements) cont.</a:t>
            </a:r>
          </a:p>
        </p:txBody>
      </p:sp>
      <p:sp>
        <p:nvSpPr>
          <p:cNvPr id="3" name="Content Placeholder 2"/>
          <p:cNvSpPr>
            <a:spLocks noGrp="1"/>
          </p:cNvSpPr>
          <p:nvPr>
            <p:ph idx="1"/>
          </p:nvPr>
        </p:nvSpPr>
        <p:spPr>
          <a:xfrm>
            <a:off x="594360" y="1905000"/>
            <a:ext cx="7955280" cy="4069080"/>
          </a:xfrm>
        </p:spPr>
        <p:txBody>
          <a:bodyPr>
            <a:noAutofit/>
          </a:bodyPr>
          <a:lstStyle/>
          <a:p>
            <a:r>
              <a:rPr lang="en-US" sz="1000" dirty="0"/>
              <a:t>Polygraph examiners provide a typed report </a:t>
            </a:r>
            <a:r>
              <a:rPr lang="en-US" sz="1000" b="1" dirty="0"/>
              <a:t>within 10 calendar days </a:t>
            </a:r>
            <a:r>
              <a:rPr lang="en-US" sz="1000" dirty="0"/>
              <a:t>to the USPPSO outlining findings and include the following information (if necessary to explain findings in any hearing or case evaluation conference): date and time of examination; beginning and ending times of examination; reason for examination; referring Officer; name of client; case background (instant offense and conviction); any pertinent information obtained outside the exam (collateral information if available); statement attesting to the client’s suitability for polygraph testing (medical, psychiatric, developmental); list of defendant/offender’s medications; date of last post-conviction examination (if known); summary of pretest and post-test interviews, including disclosures or other relevant information provided by the client; examination questions and answers; examination results; reasons for inability to complete exams (if applicable); and any additional information deemed relevant by the polygraph examiner (e.g., behavioral observations or verbal statements).</a:t>
            </a:r>
          </a:p>
          <a:p>
            <a:pPr marL="109728" indent="0">
              <a:buNone/>
            </a:pPr>
            <a:endParaRPr lang="en-US" sz="1000" dirty="0"/>
          </a:p>
          <a:p>
            <a:r>
              <a:rPr lang="en-US" sz="1000" dirty="0"/>
              <a:t>Consent forms specific to the polygraph procedures shall be read, signed, and dated by the client. If the defendant/offender refuses to sign the form(s) or submit to testing, the examiner shall contact the USPPSO immediately, but no later than within 24 hours of refusal. In such a case, testing will be discontinued until further instructions are received from the USPPSO.</a:t>
            </a:r>
          </a:p>
          <a:p>
            <a:pPr marL="109728" indent="0">
              <a:buNone/>
            </a:pPr>
            <a:endParaRPr lang="en-US" sz="1000" dirty="0"/>
          </a:p>
          <a:p>
            <a:r>
              <a:rPr lang="en-US" sz="1000" dirty="0"/>
              <a:t>Polygraph examinations are subject to quality review. Polygraphers shall submit their complete records for independent quality review upon USPPSO request.</a:t>
            </a:r>
          </a:p>
          <a:p>
            <a:pPr marL="109728" indent="0">
              <a:buNone/>
            </a:pPr>
            <a:endParaRPr lang="en-US" sz="1000" dirty="0"/>
          </a:p>
          <a:p>
            <a:r>
              <a:rPr lang="en-US" sz="1000" dirty="0"/>
              <a:t>Files shall include at a minimum, the name, date, examination location, copy of consent forms, pretest worksheet, copy of test questions, all case briefing materials, copy of charts, an examiner hand score sheet, the audio or video tape, and the polygraph results. Copies of all the aforementioned material are to be forwarded to the USPPSO at the expiration of the contract, to be kept in the USPPSO file.</a:t>
            </a:r>
          </a:p>
          <a:p>
            <a:pPr marL="109728" indent="0">
              <a:buNone/>
            </a:pPr>
            <a:endParaRPr lang="en-US" sz="1000" dirty="0"/>
          </a:p>
          <a:p>
            <a:r>
              <a:rPr lang="en-US" sz="1000" dirty="0"/>
              <a:t>Examiners shall notify the USPPSO immediately but no later than 24 hours if the client fails to report for testing, conduct violating a condition of supervision occurs, new third-party risk issues arise, or any factors are identified which increase general risk of additional sex offenses. If the assigned USPPSO is not available, practitioners shall notify a supervisor or the duty officer.</a:t>
            </a:r>
          </a:p>
          <a:p>
            <a:pPr marL="109728" indent="0">
              <a:buNone/>
            </a:pPr>
            <a:endParaRPr lang="en-US" sz="1000" dirty="0"/>
          </a:p>
          <a:p>
            <a:r>
              <a:rPr lang="en-US" sz="1000" dirty="0"/>
              <a:t>If the client refuses to submit to polygraph testing, based on a fifth amendment concern, testing shall be discontinued immediately and guidance sought from the USPPSO.</a:t>
            </a:r>
          </a:p>
        </p:txBody>
      </p:sp>
    </p:spTree>
    <p:extLst>
      <p:ext uri="{BB962C8B-B14F-4D97-AF65-F5344CB8AC3E}">
        <p14:creationId xmlns:p14="http://schemas.microsoft.com/office/powerpoint/2010/main" val="29153531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Psychotropic Medication</a:t>
            </a:r>
          </a:p>
        </p:txBody>
      </p:sp>
      <p:sp>
        <p:nvSpPr>
          <p:cNvPr id="3" name="Content Placeholder 2"/>
          <p:cNvSpPr>
            <a:spLocks noGrp="1"/>
          </p:cNvSpPr>
          <p:nvPr>
            <p:ph idx="1"/>
          </p:nvPr>
        </p:nvSpPr>
        <p:spPr/>
        <p:txBody>
          <a:bodyPr>
            <a:normAutofit fontScale="92500" lnSpcReduction="20000"/>
          </a:bodyPr>
          <a:lstStyle/>
          <a:p>
            <a:r>
              <a:rPr lang="en-US" altLang="en-US" b="1" dirty="0"/>
              <a:t>Medication Monitoring </a:t>
            </a:r>
            <a:r>
              <a:rPr lang="en-US" altLang="en-US" dirty="0"/>
              <a:t>(6051) - prescribe and evaluate the efficacy of psychotropic medications.</a:t>
            </a:r>
          </a:p>
          <a:p>
            <a:pPr marL="109728" indent="0">
              <a:buNone/>
            </a:pPr>
            <a:endParaRPr lang="en-US" altLang="en-US" dirty="0"/>
          </a:p>
          <a:p>
            <a:pPr lvl="1"/>
            <a:r>
              <a:rPr lang="en-US" dirty="0"/>
              <a:t>Report the name of the authorized practitioner who provided the medication monitoring, date, service code, and comments (i.e., adjustment, responsiveness, need for change in medication, etc.) on the Monthly Treatment Report (Prob46).</a:t>
            </a:r>
          </a:p>
          <a:p>
            <a:pPr marL="411480" lvl="1" indent="0">
              <a:buNone/>
            </a:pPr>
            <a:endParaRPr lang="en-US" dirty="0"/>
          </a:p>
          <a:p>
            <a:pPr lvl="1"/>
            <a:r>
              <a:rPr lang="en-US" dirty="0"/>
              <a:t>Monitoring conducted by a licensed psychiatrist, medical doctor/physician, or other qualified practitioner with current prescriptive authority.</a:t>
            </a:r>
          </a:p>
          <a:p>
            <a:pPr marL="411480" lvl="1" indent="0">
              <a:buNone/>
            </a:pPr>
            <a:endParaRPr lang="en-US" dirty="0"/>
          </a:p>
          <a:p>
            <a:pPr lvl="1"/>
            <a:r>
              <a:rPr lang="en-US" dirty="0"/>
              <a:t>Prescribe generic drugs when available and seek medication pricing from a minimum of three (3) sources on an ongoing basis to occur no less than quarterly and utilize the source with the lowest cost to the judiciary.</a:t>
            </a:r>
          </a:p>
          <a:p>
            <a:pPr lvl="1"/>
            <a:endParaRPr lang="en-US" dirty="0"/>
          </a:p>
        </p:txBody>
      </p:sp>
    </p:spTree>
    <p:extLst>
      <p:ext uri="{BB962C8B-B14F-4D97-AF65-F5344CB8AC3E}">
        <p14:creationId xmlns:p14="http://schemas.microsoft.com/office/powerpoint/2010/main" val="41485706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Copayment Collection</a:t>
            </a:r>
          </a:p>
        </p:txBody>
      </p:sp>
      <p:sp>
        <p:nvSpPr>
          <p:cNvPr id="3" name="Content Placeholder 2"/>
          <p:cNvSpPr>
            <a:spLocks noGrp="1"/>
          </p:cNvSpPr>
          <p:nvPr>
            <p:ph idx="1"/>
          </p:nvPr>
        </p:nvSpPr>
        <p:spPr/>
        <p:txBody>
          <a:bodyPr>
            <a:normAutofit fontScale="85000" lnSpcReduction="20000"/>
          </a:bodyPr>
          <a:lstStyle/>
          <a:p>
            <a:r>
              <a:rPr lang="en-US" altLang="en-US" dirty="0"/>
              <a:t>Collect copayment authorized on the Program Plan (Probation Form 45) and deduct any collected copayment from the applicable invoice submitted to the judiciary</a:t>
            </a:r>
          </a:p>
          <a:p>
            <a:pPr marL="109728" indent="0">
              <a:buNone/>
            </a:pPr>
            <a:endParaRPr lang="en-US" altLang="en-US" dirty="0"/>
          </a:p>
          <a:p>
            <a:r>
              <a:rPr lang="en-US" altLang="en-US" dirty="0"/>
              <a:t>Provide bills and receipts for copayments to clients</a:t>
            </a:r>
          </a:p>
          <a:p>
            <a:pPr marL="109728" indent="0">
              <a:buNone/>
            </a:pPr>
            <a:endParaRPr lang="en-US" altLang="en-US" dirty="0"/>
          </a:p>
          <a:p>
            <a:r>
              <a:rPr lang="en-US" altLang="en-US" dirty="0"/>
              <a:t>Keep an individualized record of copayment collection, make it available for the USPPSO review, and have systems in place to both follow-up on collection of outstanding amounts and resolve any discrepancies in the amount owed</a:t>
            </a:r>
          </a:p>
          <a:p>
            <a:pPr marL="109728" indent="0">
              <a:buNone/>
            </a:pPr>
            <a:endParaRPr lang="en-US" altLang="en-US" dirty="0"/>
          </a:p>
          <a:p>
            <a:r>
              <a:rPr lang="en-US" altLang="en-US" dirty="0"/>
              <a:t>Document within the Monthly Treatment Report and the Daily Treatment Log. Log any copayment received or whether the expected copayment was not provided, as well as the amount of any outstanding balance</a:t>
            </a:r>
          </a:p>
          <a:p>
            <a:endParaRPr lang="en-US" altLang="en-US" dirty="0"/>
          </a:p>
          <a:p>
            <a:endParaRPr lang="en-US" altLang="en-US" dirty="0"/>
          </a:p>
        </p:txBody>
      </p:sp>
    </p:spTree>
    <p:extLst>
      <p:ext uri="{BB962C8B-B14F-4D97-AF65-F5344CB8AC3E}">
        <p14:creationId xmlns:p14="http://schemas.microsoft.com/office/powerpoint/2010/main" val="4196217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Blanket Purchase Agreements (BPA)</a:t>
            </a:r>
          </a:p>
        </p:txBody>
      </p:sp>
      <p:sp>
        <p:nvSpPr>
          <p:cNvPr id="3" name="Content Placeholder 2"/>
          <p:cNvSpPr>
            <a:spLocks noGrp="1"/>
          </p:cNvSpPr>
          <p:nvPr>
            <p:ph idx="1"/>
          </p:nvPr>
        </p:nvSpPr>
        <p:spPr/>
        <p:txBody>
          <a:bodyPr>
            <a:normAutofit/>
          </a:bodyPr>
          <a:lstStyle/>
          <a:p>
            <a:pPr algn="just"/>
            <a:r>
              <a:rPr lang="en-US" altLang="en-US" dirty="0"/>
              <a:t>The agreement in which services will be rendered; a “charge account” arrangement between our office and a vendor(s) for recurring purchases of services.</a:t>
            </a:r>
          </a:p>
          <a:p>
            <a:pPr algn="just"/>
            <a:r>
              <a:rPr lang="en-US" altLang="en-US" dirty="0"/>
              <a:t>Some BPAs may have multiple vendors. Services (referrals) will be balanced/rotated among vendors.</a:t>
            </a:r>
          </a:p>
          <a:p>
            <a:pPr algn="just"/>
            <a:r>
              <a:rPr lang="en-US" altLang="en-US" dirty="0"/>
              <a:t>Awards are made to vendors who are determined to be technically acceptable and who offer the lowest cost (bid).</a:t>
            </a:r>
          </a:p>
          <a:p>
            <a:endParaRPr lang="en-US" dirty="0"/>
          </a:p>
        </p:txBody>
      </p:sp>
    </p:spTree>
    <p:extLst>
      <p:ext uri="{BB962C8B-B14F-4D97-AF65-F5344CB8AC3E}">
        <p14:creationId xmlns:p14="http://schemas.microsoft.com/office/powerpoint/2010/main" val="40338163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Copayment Collection cont.</a:t>
            </a:r>
          </a:p>
        </p:txBody>
      </p:sp>
      <p:sp>
        <p:nvSpPr>
          <p:cNvPr id="3" name="Content Placeholder 2"/>
          <p:cNvSpPr>
            <a:spLocks noGrp="1"/>
          </p:cNvSpPr>
          <p:nvPr>
            <p:ph idx="1"/>
          </p:nvPr>
        </p:nvSpPr>
        <p:spPr/>
        <p:txBody>
          <a:bodyPr>
            <a:normAutofit/>
          </a:bodyPr>
          <a:lstStyle/>
          <a:p>
            <a:r>
              <a:rPr lang="en-US" altLang="en-US" dirty="0"/>
              <a:t>Inform USPPSO within 10 calendar days of a client’s failure to make a total of three consecutive scheduled copayments.</a:t>
            </a:r>
          </a:p>
          <a:p>
            <a:endParaRPr lang="en-US" altLang="en-US" dirty="0"/>
          </a:p>
          <a:p>
            <a:r>
              <a:rPr lang="en-US" altLang="en-US" dirty="0"/>
              <a:t>Reimburse the Judiciary as directed in Section G.</a:t>
            </a:r>
          </a:p>
          <a:p>
            <a:endParaRPr lang="en-US" altLang="en-US" dirty="0"/>
          </a:p>
          <a:p>
            <a:r>
              <a:rPr lang="en-US" altLang="en-US" b="1" dirty="0"/>
              <a:t>Administrative Fee </a:t>
            </a:r>
            <a:r>
              <a:rPr lang="en-US" altLang="en-US" dirty="0"/>
              <a:t>(1501) - a reasonable monthly fee, to administer the collection of fees from clients, not exceeding five (5) percent of the monthly funds collected.</a:t>
            </a:r>
            <a:endParaRPr lang="en-US" altLang="en-US" b="1" dirty="0"/>
          </a:p>
          <a:p>
            <a:endParaRPr lang="en-US" altLang="en-US" dirty="0"/>
          </a:p>
        </p:txBody>
      </p:sp>
    </p:spTree>
    <p:extLst>
      <p:ext uri="{BB962C8B-B14F-4D97-AF65-F5344CB8AC3E}">
        <p14:creationId xmlns:p14="http://schemas.microsoft.com/office/powerpoint/2010/main" val="32046025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Defendant/Offender Records</a:t>
            </a:r>
          </a:p>
        </p:txBody>
      </p:sp>
      <p:sp>
        <p:nvSpPr>
          <p:cNvPr id="3" name="Content Placeholder 2"/>
          <p:cNvSpPr>
            <a:spLocks noGrp="1"/>
          </p:cNvSpPr>
          <p:nvPr>
            <p:ph idx="1"/>
          </p:nvPr>
        </p:nvSpPr>
        <p:spPr/>
        <p:txBody>
          <a:bodyPr>
            <a:normAutofit fontScale="70000" lnSpcReduction="20000"/>
          </a:bodyPr>
          <a:lstStyle/>
          <a:p>
            <a:r>
              <a:rPr lang="en-US" dirty="0"/>
              <a:t>File Maintenance</a:t>
            </a:r>
          </a:p>
          <a:p>
            <a:pPr marL="109728" indent="0">
              <a:buNone/>
            </a:pPr>
            <a:endParaRPr lang="en-US" dirty="0"/>
          </a:p>
          <a:p>
            <a:pPr lvl="1">
              <a:lnSpc>
                <a:spcPct val="90000"/>
              </a:lnSpc>
              <a:defRPr/>
            </a:pPr>
            <a:r>
              <a:rPr lang="en-US" sz="2800" dirty="0"/>
              <a:t>Maintain a secure filing system</a:t>
            </a:r>
          </a:p>
          <a:p>
            <a:pPr lvl="1">
              <a:lnSpc>
                <a:spcPct val="90000"/>
              </a:lnSpc>
              <a:defRPr/>
            </a:pPr>
            <a:endParaRPr lang="en-US" sz="2800" dirty="0"/>
          </a:p>
          <a:p>
            <a:pPr lvl="1">
              <a:lnSpc>
                <a:spcPct val="90000"/>
              </a:lnSpc>
              <a:defRPr/>
            </a:pPr>
            <a:r>
              <a:rPr lang="en-US" sz="2800" dirty="0"/>
              <a:t>Segregate client files from other vendor records</a:t>
            </a:r>
          </a:p>
          <a:p>
            <a:pPr lvl="2">
              <a:lnSpc>
                <a:spcPct val="90000"/>
              </a:lnSpc>
              <a:defRPr/>
            </a:pPr>
            <a:r>
              <a:rPr lang="en-US" sz="2600" dirty="0"/>
              <a:t>Pretrial and post-conviction files must be separated</a:t>
            </a:r>
          </a:p>
          <a:p>
            <a:pPr marL="411480" lvl="1" indent="0">
              <a:lnSpc>
                <a:spcPct val="90000"/>
              </a:lnSpc>
              <a:buNone/>
              <a:defRPr/>
            </a:pPr>
            <a:endParaRPr lang="en-US" sz="2800" dirty="0"/>
          </a:p>
          <a:p>
            <a:pPr lvl="1">
              <a:lnSpc>
                <a:spcPct val="90000"/>
              </a:lnSpc>
              <a:defRPr/>
            </a:pPr>
            <a:r>
              <a:rPr lang="en-US" sz="2800" dirty="0"/>
              <a:t>Keep a separate file for each client</a:t>
            </a:r>
          </a:p>
          <a:p>
            <a:pPr lvl="1">
              <a:lnSpc>
                <a:spcPct val="90000"/>
              </a:lnSpc>
              <a:defRPr/>
            </a:pPr>
            <a:endParaRPr lang="en-US" sz="2800" dirty="0"/>
          </a:p>
          <a:p>
            <a:pPr lvl="1">
              <a:lnSpc>
                <a:spcPct val="90000"/>
              </a:lnSpc>
              <a:defRPr/>
            </a:pPr>
            <a:r>
              <a:rPr lang="en-US" sz="2800" dirty="0"/>
              <a:t>Create a new file when a client is placed on post-conviction supervision and continues treatment</a:t>
            </a:r>
          </a:p>
          <a:p>
            <a:pPr lvl="1">
              <a:lnSpc>
                <a:spcPct val="90000"/>
              </a:lnSpc>
              <a:defRPr/>
            </a:pPr>
            <a:endParaRPr lang="en-US" sz="2800" dirty="0"/>
          </a:p>
          <a:p>
            <a:pPr lvl="1">
              <a:lnSpc>
                <a:spcPct val="90000"/>
              </a:lnSpc>
              <a:defRPr/>
            </a:pPr>
            <a:r>
              <a:rPr lang="en-US" sz="2800" dirty="0"/>
              <a:t>Maintain files for 3 years after final payment is received</a:t>
            </a:r>
          </a:p>
          <a:p>
            <a:pPr lvl="2">
              <a:lnSpc>
                <a:spcPct val="90000"/>
              </a:lnSpc>
              <a:defRPr/>
            </a:pPr>
            <a:r>
              <a:rPr lang="en-US" sz="2600" dirty="0"/>
              <a:t>Closed files must remain segregated</a:t>
            </a:r>
          </a:p>
          <a:p>
            <a:pPr lvl="1"/>
            <a:endParaRPr lang="en-US" dirty="0"/>
          </a:p>
        </p:txBody>
      </p:sp>
    </p:spTree>
    <p:extLst>
      <p:ext uri="{BB962C8B-B14F-4D97-AF65-F5344CB8AC3E}">
        <p14:creationId xmlns:p14="http://schemas.microsoft.com/office/powerpoint/2010/main" val="42442908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533400"/>
            <a:ext cx="6377940" cy="1293028"/>
          </a:xfrm>
        </p:spPr>
        <p:txBody>
          <a:bodyPr/>
          <a:lstStyle/>
          <a:p>
            <a:r>
              <a:rPr lang="en-US" dirty="0"/>
              <a:t>Disclosure</a:t>
            </a:r>
          </a:p>
        </p:txBody>
      </p:sp>
      <p:sp>
        <p:nvSpPr>
          <p:cNvPr id="3" name="Content Placeholder 2"/>
          <p:cNvSpPr>
            <a:spLocks noGrp="1"/>
          </p:cNvSpPr>
          <p:nvPr>
            <p:ph idx="1"/>
          </p:nvPr>
        </p:nvSpPr>
        <p:spPr>
          <a:xfrm>
            <a:off x="594360" y="1600200"/>
            <a:ext cx="7955280" cy="4069080"/>
          </a:xfrm>
        </p:spPr>
        <p:txBody>
          <a:bodyPr>
            <a:noAutofit/>
          </a:bodyPr>
          <a:lstStyle/>
          <a:p>
            <a:r>
              <a:rPr lang="en-US" altLang="en-US" sz="1700" dirty="0"/>
              <a:t>Obtain client’s authorization to disclose confidential health information to USPPSO</a:t>
            </a:r>
          </a:p>
          <a:p>
            <a:pPr lvl="1"/>
            <a:r>
              <a:rPr lang="en-US" altLang="en-US" sz="1700" dirty="0"/>
              <a:t>If unable to obtain authorization, immediately notify USPPSO</a:t>
            </a:r>
          </a:p>
          <a:p>
            <a:endParaRPr lang="en-US" altLang="en-US" sz="1700" dirty="0"/>
          </a:p>
          <a:p>
            <a:r>
              <a:rPr lang="en-US" altLang="en-US" sz="1700" dirty="0"/>
              <a:t>Prior to disclosing records under 42 C.F.R. Part 2 and 45 C.F.R. § 160.201 to 205 and Part 164, please advise and discuss with USPPSO</a:t>
            </a:r>
          </a:p>
          <a:p>
            <a:endParaRPr lang="en-US" altLang="en-US" sz="1700" dirty="0"/>
          </a:p>
          <a:p>
            <a:r>
              <a:rPr lang="en-US" altLang="en-US" sz="1700" dirty="0"/>
              <a:t>Disclose information on pretrial services clients only after consulting the USPPSO and giving consideration to the Pretrial Services Confidentiality Regulations</a:t>
            </a:r>
          </a:p>
          <a:p>
            <a:endParaRPr lang="en-US" altLang="en-US" sz="1700" dirty="0"/>
          </a:p>
          <a:p>
            <a:r>
              <a:rPr lang="en-US" altLang="en-US" sz="1700" dirty="0"/>
              <a:t>Notify the Supervisory U.S. Probation Officer with oversight of agreements or a Deputy Chief immediately upon receipt of any legal process</a:t>
            </a:r>
          </a:p>
          <a:p>
            <a:endParaRPr lang="en-US" altLang="en-US" sz="1700" dirty="0"/>
          </a:p>
          <a:p>
            <a:r>
              <a:rPr lang="en-US" altLang="en-US" sz="1700" dirty="0"/>
              <a:t>Do not prepare special summaries or make recommendations to third parties</a:t>
            </a:r>
          </a:p>
        </p:txBody>
      </p:sp>
    </p:spTree>
    <p:extLst>
      <p:ext uri="{BB962C8B-B14F-4D97-AF65-F5344CB8AC3E}">
        <p14:creationId xmlns:p14="http://schemas.microsoft.com/office/powerpoint/2010/main" val="6988557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Content</a:t>
            </a:r>
          </a:p>
        </p:txBody>
      </p:sp>
      <p:sp>
        <p:nvSpPr>
          <p:cNvPr id="3" name="Content Placeholder 2"/>
          <p:cNvSpPr>
            <a:spLocks noGrp="1"/>
          </p:cNvSpPr>
          <p:nvPr>
            <p:ph idx="1"/>
          </p:nvPr>
        </p:nvSpPr>
        <p:spPr/>
        <p:txBody>
          <a:bodyPr>
            <a:normAutofit fontScale="70000" lnSpcReduction="20000"/>
          </a:bodyPr>
          <a:lstStyle/>
          <a:p>
            <a:pPr>
              <a:lnSpc>
                <a:spcPct val="90000"/>
              </a:lnSpc>
              <a:defRPr/>
            </a:pPr>
            <a:r>
              <a:rPr lang="en-US" dirty="0"/>
              <a:t>Chronological notes </a:t>
            </a:r>
          </a:p>
          <a:p>
            <a:pPr>
              <a:lnSpc>
                <a:spcPct val="90000"/>
              </a:lnSpc>
              <a:defRPr/>
            </a:pPr>
            <a:endParaRPr lang="en-US" sz="1050" dirty="0"/>
          </a:p>
          <a:p>
            <a:pPr>
              <a:lnSpc>
                <a:spcPct val="90000"/>
              </a:lnSpc>
              <a:defRPr/>
            </a:pPr>
            <a:r>
              <a:rPr lang="en-US" dirty="0"/>
              <a:t>Program Plan (Probation Form 45) </a:t>
            </a:r>
          </a:p>
          <a:p>
            <a:pPr>
              <a:lnSpc>
                <a:spcPct val="90000"/>
              </a:lnSpc>
              <a:defRPr/>
            </a:pPr>
            <a:endParaRPr lang="en-US" sz="1050" dirty="0"/>
          </a:p>
          <a:p>
            <a:pPr>
              <a:lnSpc>
                <a:spcPct val="90000"/>
              </a:lnSpc>
              <a:defRPr/>
            </a:pPr>
            <a:r>
              <a:rPr lang="en-US" dirty="0"/>
              <a:t>Monthly Treatment Reports (Probation Form 46) </a:t>
            </a:r>
          </a:p>
          <a:p>
            <a:pPr>
              <a:lnSpc>
                <a:spcPct val="90000"/>
              </a:lnSpc>
              <a:defRPr/>
            </a:pPr>
            <a:endParaRPr lang="en-US" sz="1050" dirty="0"/>
          </a:p>
          <a:p>
            <a:pPr>
              <a:lnSpc>
                <a:spcPct val="90000"/>
              </a:lnSpc>
              <a:defRPr/>
            </a:pPr>
            <a:r>
              <a:rPr lang="en-US" dirty="0"/>
              <a:t>Authorization to Release Confidential Information</a:t>
            </a:r>
          </a:p>
          <a:p>
            <a:pPr lvl="1">
              <a:lnSpc>
                <a:spcPct val="90000"/>
              </a:lnSpc>
              <a:defRPr/>
            </a:pPr>
            <a:r>
              <a:rPr lang="en-US" sz="1800" dirty="0"/>
              <a:t>Probation Forms 11B or 11E and/or PSA Form 6B and/or 6d</a:t>
            </a:r>
          </a:p>
          <a:p>
            <a:pPr>
              <a:lnSpc>
                <a:spcPct val="90000"/>
              </a:lnSpc>
              <a:defRPr/>
            </a:pPr>
            <a:endParaRPr lang="en-US" sz="1050" dirty="0"/>
          </a:p>
          <a:p>
            <a:pPr>
              <a:lnSpc>
                <a:spcPct val="90000"/>
              </a:lnSpc>
              <a:defRPr/>
            </a:pPr>
            <a:r>
              <a:rPr lang="en-US" dirty="0"/>
              <a:t>Sign-In, Sign-Out Daily Log </a:t>
            </a:r>
          </a:p>
          <a:p>
            <a:pPr marL="0" indent="0">
              <a:lnSpc>
                <a:spcPct val="90000"/>
              </a:lnSpc>
              <a:buNone/>
              <a:defRPr/>
            </a:pPr>
            <a:endParaRPr lang="en-US" sz="1050" dirty="0"/>
          </a:p>
          <a:p>
            <a:pPr>
              <a:lnSpc>
                <a:spcPct val="90000"/>
              </a:lnSpc>
              <a:defRPr/>
            </a:pPr>
            <a:r>
              <a:rPr lang="en-US" dirty="0"/>
              <a:t>Urinalysis Log / Results / Chain of Custody forms</a:t>
            </a:r>
          </a:p>
          <a:p>
            <a:pPr>
              <a:lnSpc>
                <a:spcPct val="90000"/>
              </a:lnSpc>
              <a:defRPr/>
            </a:pPr>
            <a:endParaRPr lang="en-US" sz="1050" dirty="0"/>
          </a:p>
          <a:p>
            <a:pPr>
              <a:lnSpc>
                <a:spcPct val="90000"/>
              </a:lnSpc>
              <a:defRPr/>
            </a:pPr>
            <a:r>
              <a:rPr lang="en-US" dirty="0"/>
              <a:t>Quarterly Treatment Plans</a:t>
            </a:r>
          </a:p>
          <a:p>
            <a:pPr>
              <a:lnSpc>
                <a:spcPct val="90000"/>
              </a:lnSpc>
              <a:defRPr/>
            </a:pPr>
            <a:endParaRPr lang="en-US" dirty="0"/>
          </a:p>
          <a:p>
            <a:pPr marL="109728" indent="0">
              <a:lnSpc>
                <a:spcPct val="90000"/>
              </a:lnSpc>
              <a:buNone/>
              <a:defRPr/>
            </a:pPr>
            <a:r>
              <a:rPr lang="en-US" sz="1300" dirty="0"/>
              <a:t>*Please see Section J for forms</a:t>
            </a:r>
          </a:p>
          <a:p>
            <a:endParaRPr lang="en-US" dirty="0"/>
          </a:p>
        </p:txBody>
      </p:sp>
    </p:spTree>
    <p:extLst>
      <p:ext uri="{BB962C8B-B14F-4D97-AF65-F5344CB8AC3E}">
        <p14:creationId xmlns:p14="http://schemas.microsoft.com/office/powerpoint/2010/main" val="5722204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B335-E049-4795-9512-0E4280208132}"/>
              </a:ext>
            </a:extLst>
          </p:cNvPr>
          <p:cNvSpPr>
            <a:spLocks noGrp="1"/>
          </p:cNvSpPr>
          <p:nvPr>
            <p:ph type="title"/>
          </p:nvPr>
        </p:nvSpPr>
        <p:spPr/>
        <p:txBody>
          <a:bodyPr>
            <a:normAutofit fontScale="90000"/>
          </a:bodyPr>
          <a:lstStyle/>
          <a:p>
            <a:r>
              <a:rPr lang="en-US" dirty="0"/>
              <a:t>Updated All In One Monthly Treatment Log</a:t>
            </a:r>
          </a:p>
        </p:txBody>
      </p:sp>
      <p:pic>
        <p:nvPicPr>
          <p:cNvPr id="5" name="Content Placeholder 4">
            <a:extLst>
              <a:ext uri="{FF2B5EF4-FFF2-40B4-BE49-F238E27FC236}">
                <a16:creationId xmlns:a16="http://schemas.microsoft.com/office/drawing/2014/main" id="{43196060-8B57-45EF-8D97-9224629805A8}"/>
              </a:ext>
            </a:extLst>
          </p:cNvPr>
          <p:cNvPicPr>
            <a:picLocks noGrp="1" noChangeAspect="1"/>
          </p:cNvPicPr>
          <p:nvPr>
            <p:ph idx="1"/>
          </p:nvPr>
        </p:nvPicPr>
        <p:blipFill>
          <a:blip r:embed="rId2"/>
          <a:stretch>
            <a:fillRect/>
          </a:stretch>
        </p:blipFill>
        <p:spPr>
          <a:xfrm>
            <a:off x="1750425" y="2193925"/>
            <a:ext cx="5643150" cy="4070350"/>
          </a:xfrm>
          <a:effectLst>
            <a:reflection stA="18000" endPos="65000" dist="50800" dir="5400000" sy="-100000" algn="bl" rotWithShape="0"/>
          </a:effectLst>
        </p:spPr>
      </p:pic>
    </p:spTree>
    <p:extLst>
      <p:ext uri="{BB962C8B-B14F-4D97-AF65-F5344CB8AC3E}">
        <p14:creationId xmlns:p14="http://schemas.microsoft.com/office/powerpoint/2010/main" val="10607540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Staffing Conference</a:t>
            </a:r>
          </a:p>
        </p:txBody>
      </p:sp>
      <p:sp>
        <p:nvSpPr>
          <p:cNvPr id="3" name="Content Placeholder 2"/>
          <p:cNvSpPr>
            <a:spLocks noGrp="1"/>
          </p:cNvSpPr>
          <p:nvPr>
            <p:ph idx="1"/>
          </p:nvPr>
        </p:nvSpPr>
        <p:spPr/>
        <p:txBody>
          <a:bodyPr>
            <a:normAutofit/>
          </a:bodyPr>
          <a:lstStyle/>
          <a:p>
            <a:r>
              <a:rPr lang="en-US" dirty="0"/>
              <a:t>Participate in a 3-way meeting with the USPPSO and client for an initial case staffing</a:t>
            </a:r>
          </a:p>
          <a:p>
            <a:pPr marL="109728" indent="0">
              <a:buNone/>
            </a:pPr>
            <a:endParaRPr lang="en-US" altLang="en-US" dirty="0"/>
          </a:p>
          <a:p>
            <a:r>
              <a:rPr lang="en-US" dirty="0"/>
              <a:t>Meet with the USPPSO face-to-face or via a telephone conference at least every 30 days to discuss client progress in treatment</a:t>
            </a:r>
          </a:p>
          <a:p>
            <a:pPr marL="109728" indent="0">
              <a:buNone/>
            </a:pPr>
            <a:endParaRPr lang="en-US" altLang="en-US" dirty="0"/>
          </a:p>
          <a:p>
            <a:r>
              <a:rPr lang="en-US" altLang="en-US" dirty="0"/>
              <a:t>Consult and meet as requested by the USPPSO</a:t>
            </a:r>
          </a:p>
          <a:p>
            <a:endParaRPr lang="en-US" dirty="0"/>
          </a:p>
        </p:txBody>
      </p:sp>
    </p:spTree>
    <p:extLst>
      <p:ext uri="{BB962C8B-B14F-4D97-AF65-F5344CB8AC3E}">
        <p14:creationId xmlns:p14="http://schemas.microsoft.com/office/powerpoint/2010/main" val="39505056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Vendor Reports</a:t>
            </a:r>
          </a:p>
        </p:txBody>
      </p:sp>
      <p:sp>
        <p:nvSpPr>
          <p:cNvPr id="3" name="Content Placeholder 2"/>
          <p:cNvSpPr>
            <a:spLocks noGrp="1"/>
          </p:cNvSpPr>
          <p:nvPr>
            <p:ph idx="1"/>
          </p:nvPr>
        </p:nvSpPr>
        <p:spPr/>
        <p:txBody>
          <a:bodyPr>
            <a:normAutofit fontScale="85000" lnSpcReduction="20000"/>
          </a:bodyPr>
          <a:lstStyle/>
          <a:p>
            <a:r>
              <a:rPr lang="en-US" dirty="0"/>
              <a:t>The vendor shall:</a:t>
            </a:r>
          </a:p>
          <a:p>
            <a:pPr lvl="1"/>
            <a:r>
              <a:rPr lang="en-US" dirty="0"/>
              <a:t>Provide a report on the client’s treatment progress upon USPPSO’s request. Reports shall include specific/measurable goals and objectives with target completion dates that are periodically reviewed</a:t>
            </a:r>
          </a:p>
          <a:p>
            <a:pPr marL="411480" lvl="1" indent="0">
              <a:buNone/>
            </a:pPr>
            <a:endParaRPr lang="en-US" dirty="0"/>
          </a:p>
          <a:p>
            <a:pPr lvl="1"/>
            <a:r>
              <a:rPr lang="en-US" dirty="0"/>
              <a:t>Provide a written recommendation in the report to whether or not a client’s treatment shall be continued or terminated</a:t>
            </a:r>
          </a:p>
          <a:p>
            <a:pPr marL="411480" lvl="1" indent="0">
              <a:buNone/>
            </a:pPr>
            <a:endParaRPr lang="en-US" dirty="0"/>
          </a:p>
          <a:p>
            <a:pPr lvl="1"/>
            <a:r>
              <a:rPr lang="en-US" dirty="0"/>
              <a:t>If the vendor recommends treatment termination, the vendor shall provide a reason for this recommendation in the written report (i.e., whether the client responded to treatment and no longer needs aftercare, or whether the client failed to respond to treatment)</a:t>
            </a:r>
          </a:p>
          <a:p>
            <a:pPr marL="411480" lvl="1" indent="0">
              <a:buNone/>
            </a:pPr>
            <a:endParaRPr lang="en-US" dirty="0"/>
          </a:p>
          <a:p>
            <a:pPr lvl="1"/>
            <a:r>
              <a:rPr lang="en-US" dirty="0"/>
              <a:t>Provide a written quarterly profile on all (one report on all or one report on each) clients discharged from the program each quarter (see Attachment J.1)</a:t>
            </a:r>
          </a:p>
        </p:txBody>
      </p:sp>
    </p:spTree>
    <p:extLst>
      <p:ext uri="{BB962C8B-B14F-4D97-AF65-F5344CB8AC3E}">
        <p14:creationId xmlns:p14="http://schemas.microsoft.com/office/powerpoint/2010/main" val="15637531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Vendor Testimony</a:t>
            </a:r>
          </a:p>
        </p:txBody>
      </p:sp>
      <p:sp>
        <p:nvSpPr>
          <p:cNvPr id="3" name="Content Placeholder 2"/>
          <p:cNvSpPr>
            <a:spLocks noGrp="1"/>
          </p:cNvSpPr>
          <p:nvPr>
            <p:ph idx="1"/>
          </p:nvPr>
        </p:nvSpPr>
        <p:spPr/>
        <p:txBody>
          <a:bodyPr>
            <a:normAutofit fontScale="70000" lnSpcReduction="20000"/>
          </a:bodyPr>
          <a:lstStyle/>
          <a:p>
            <a:r>
              <a:rPr lang="en-US" dirty="0"/>
              <a:t>The vendor, its staff, employees, and/or subcontractors shall:</a:t>
            </a:r>
          </a:p>
          <a:p>
            <a:pPr lvl="1"/>
            <a:r>
              <a:rPr lang="en-US" dirty="0"/>
              <a:t>Appear or testify in legal proceedings convened by the federal court or Parole Commission only upon order of the federal court with jurisdiction, and</a:t>
            </a:r>
          </a:p>
          <a:p>
            <a:pPr lvl="2"/>
            <a:r>
              <a:rPr lang="en-US" dirty="0"/>
              <a:t>a request by the United States Probation and/or Pretrial Services Offices, United States Attorney’s Offices, or United States Parole Commission, or</a:t>
            </a:r>
          </a:p>
          <a:p>
            <a:pPr lvl="2"/>
            <a:r>
              <a:rPr lang="en-US" dirty="0"/>
              <a:t>in response to a subpoena</a:t>
            </a:r>
          </a:p>
          <a:p>
            <a:pPr marL="704088" lvl="2" indent="0">
              <a:buNone/>
            </a:pPr>
            <a:endParaRPr lang="en-US" dirty="0"/>
          </a:p>
          <a:p>
            <a:pPr lvl="1"/>
            <a:r>
              <a:rPr lang="en-US" dirty="0"/>
              <a:t>Provide testimony including but not limited to a client’s: attendance record; drug test results; general adjustment to program rules; type and dosage of medication; response to treatment; test results; and treatment programs</a:t>
            </a:r>
          </a:p>
          <a:p>
            <a:pPr marL="411480" lvl="1" indent="0">
              <a:buNone/>
            </a:pPr>
            <a:endParaRPr lang="en-US" dirty="0"/>
          </a:p>
          <a:p>
            <a:pPr lvl="1"/>
            <a:r>
              <a:rPr lang="en-US" dirty="0"/>
              <a:t>Receive reimbursement for subpoenaed testimony through the Department of Justice based on its witness fee and expense schedule</a:t>
            </a:r>
          </a:p>
          <a:p>
            <a:pPr marL="411480" lvl="1" indent="0">
              <a:buNone/>
            </a:pPr>
            <a:endParaRPr lang="en-US" dirty="0"/>
          </a:p>
          <a:p>
            <a:pPr lvl="1"/>
            <a:r>
              <a:rPr lang="en-US" dirty="0"/>
              <a:t>Receive necessary consent/release forms required under federal, state or local law from the Judiciary</a:t>
            </a:r>
          </a:p>
          <a:p>
            <a:pPr marL="411480" lvl="1" indent="0">
              <a:buNone/>
            </a:pPr>
            <a:endParaRPr lang="en-US" dirty="0"/>
          </a:p>
          <a:p>
            <a:pPr lvl="1"/>
            <a:r>
              <a:rPr lang="en-US" dirty="0"/>
              <a:t>Not create, prepare, offer, or provide any opinions or reports, whether written or verbal that are not required by this statement of work and the treatment program unless such action is approved in writing by the Chief US Probation Officer or Chief US Pretrial Services Officer</a:t>
            </a:r>
          </a:p>
        </p:txBody>
      </p:sp>
    </p:spTree>
    <p:extLst>
      <p:ext uri="{BB962C8B-B14F-4D97-AF65-F5344CB8AC3E}">
        <p14:creationId xmlns:p14="http://schemas.microsoft.com/office/powerpoint/2010/main" val="4898327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Requirements &amp; Restrictions</a:t>
            </a:r>
          </a:p>
        </p:txBody>
      </p:sp>
      <p:sp>
        <p:nvSpPr>
          <p:cNvPr id="3" name="Content Placeholder 2"/>
          <p:cNvSpPr>
            <a:spLocks noGrp="1"/>
          </p:cNvSpPr>
          <p:nvPr>
            <p:ph idx="1"/>
          </p:nvPr>
        </p:nvSpPr>
        <p:spPr/>
        <p:txBody>
          <a:bodyPr>
            <a:normAutofit fontScale="92500" lnSpcReduction="10000"/>
          </a:bodyPr>
          <a:lstStyle/>
          <a:p>
            <a:r>
              <a:rPr lang="en-US" dirty="0"/>
              <a:t>After award, staff providing services to clients and having access to files must currently not be on supervision, must not be charged with or currently under investigation for a criminal act, must not have been convicted of any sexual offense, and must possess valid certifications and licenses</a:t>
            </a:r>
          </a:p>
          <a:p>
            <a:pPr marL="109728" indent="0">
              <a:buNone/>
            </a:pPr>
            <a:endParaRPr lang="en-US" dirty="0"/>
          </a:p>
          <a:p>
            <a:pPr>
              <a:lnSpc>
                <a:spcPct val="90000"/>
              </a:lnSpc>
              <a:defRPr/>
            </a:pPr>
            <a:r>
              <a:rPr lang="en-US" dirty="0"/>
              <a:t>Avoid compromising relationships with clients and staff from our office</a:t>
            </a:r>
          </a:p>
          <a:p>
            <a:pPr marL="0" indent="0">
              <a:lnSpc>
                <a:spcPct val="90000"/>
              </a:lnSpc>
              <a:buNone/>
              <a:defRPr/>
            </a:pPr>
            <a:endParaRPr lang="en-US" dirty="0"/>
          </a:p>
          <a:p>
            <a:pPr>
              <a:lnSpc>
                <a:spcPct val="90000"/>
              </a:lnSpc>
              <a:defRPr/>
            </a:pPr>
            <a:r>
              <a:rPr lang="en-US" dirty="0"/>
              <a:t>Do not employ, contract with, or pay any client</a:t>
            </a:r>
          </a:p>
          <a:p>
            <a:pPr>
              <a:lnSpc>
                <a:spcPct val="90000"/>
              </a:lnSpc>
              <a:defRPr/>
            </a:pPr>
            <a:endParaRPr lang="en-US" dirty="0"/>
          </a:p>
          <a:p>
            <a:pPr>
              <a:lnSpc>
                <a:spcPct val="90000"/>
              </a:lnSpc>
              <a:defRPr/>
            </a:pPr>
            <a:r>
              <a:rPr lang="en-US" dirty="0"/>
              <a:t>Notify our office in writing of any staff changes and provide necessary documentation (resume</a:t>
            </a:r>
            <a:r>
              <a:rPr lang="en-US" b="1" dirty="0"/>
              <a:t> </a:t>
            </a:r>
            <a:r>
              <a:rPr lang="en-US" dirty="0"/>
              <a:t>and copy of licenses)</a:t>
            </a:r>
          </a:p>
          <a:p>
            <a:endParaRPr lang="en-US" dirty="0"/>
          </a:p>
        </p:txBody>
      </p:sp>
    </p:spTree>
    <p:extLst>
      <p:ext uri="{BB962C8B-B14F-4D97-AF65-F5344CB8AC3E}">
        <p14:creationId xmlns:p14="http://schemas.microsoft.com/office/powerpoint/2010/main" val="14378098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Facility Requirements</a:t>
            </a:r>
          </a:p>
        </p:txBody>
      </p:sp>
      <p:sp>
        <p:nvSpPr>
          <p:cNvPr id="3" name="Content Placeholder 2"/>
          <p:cNvSpPr>
            <a:spLocks noGrp="1"/>
          </p:cNvSpPr>
          <p:nvPr>
            <p:ph idx="1"/>
          </p:nvPr>
        </p:nvSpPr>
        <p:spPr/>
        <p:txBody>
          <a:bodyPr/>
          <a:lstStyle/>
          <a:p>
            <a:r>
              <a:rPr lang="en-US" altLang="en-US" dirty="0"/>
              <a:t>Ensure the facility(ies) has adequate access for clients with physical disabilities</a:t>
            </a:r>
          </a:p>
          <a:p>
            <a:endParaRPr lang="en-US" altLang="en-US" dirty="0"/>
          </a:p>
          <a:p>
            <a:r>
              <a:rPr lang="en-US" altLang="en-US" dirty="0"/>
              <a:t>Comply with all applicable state, federal, and local laws, and regulations when preforming services</a:t>
            </a:r>
          </a:p>
        </p:txBody>
      </p:sp>
    </p:spTree>
    <p:extLst>
      <p:ext uri="{BB962C8B-B14F-4D97-AF65-F5344CB8AC3E}">
        <p14:creationId xmlns:p14="http://schemas.microsoft.com/office/powerpoint/2010/main" val="3185048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BPAs</a:t>
            </a:r>
          </a:p>
        </p:txBody>
      </p:sp>
      <p:sp>
        <p:nvSpPr>
          <p:cNvPr id="3" name="Content Placeholder 2"/>
          <p:cNvSpPr>
            <a:spLocks noGrp="1"/>
          </p:cNvSpPr>
          <p:nvPr>
            <p:ph idx="1"/>
          </p:nvPr>
        </p:nvSpPr>
        <p:spPr/>
        <p:txBody>
          <a:bodyPr>
            <a:normAutofit/>
          </a:bodyPr>
          <a:lstStyle/>
          <a:p>
            <a:pPr marL="274320" indent="-274320">
              <a:lnSpc>
                <a:spcPct val="80000"/>
              </a:lnSpc>
              <a:spcBef>
                <a:spcPts val="580"/>
              </a:spcBef>
              <a:buFont typeface="Wingdings 2"/>
              <a:buChar char=""/>
              <a:defRPr/>
            </a:pPr>
            <a:r>
              <a:rPr lang="en-US" dirty="0"/>
              <a:t>Substance Abuse Treatment (Residential and Outpatient)</a:t>
            </a:r>
          </a:p>
          <a:p>
            <a:pPr marL="0" indent="0">
              <a:lnSpc>
                <a:spcPct val="80000"/>
              </a:lnSpc>
              <a:spcBef>
                <a:spcPts val="580"/>
              </a:spcBef>
              <a:buNone/>
              <a:defRPr/>
            </a:pPr>
            <a:endParaRPr lang="en-US" dirty="0"/>
          </a:p>
          <a:p>
            <a:pPr marL="274320" indent="-274320">
              <a:lnSpc>
                <a:spcPct val="80000"/>
              </a:lnSpc>
              <a:spcBef>
                <a:spcPts val="580"/>
              </a:spcBef>
              <a:buFont typeface="Wingdings 2"/>
              <a:buChar char=""/>
              <a:defRPr/>
            </a:pPr>
            <a:r>
              <a:rPr lang="en-US" dirty="0"/>
              <a:t>Mental Health Treatment (Outpatient)</a:t>
            </a:r>
          </a:p>
          <a:p>
            <a:pPr marL="274320" indent="-274320">
              <a:lnSpc>
                <a:spcPct val="80000"/>
              </a:lnSpc>
              <a:spcBef>
                <a:spcPts val="580"/>
              </a:spcBef>
              <a:buFont typeface="Wingdings 2"/>
              <a:buChar char=""/>
              <a:defRPr/>
            </a:pPr>
            <a:endParaRPr lang="en-US" i="1" dirty="0"/>
          </a:p>
          <a:p>
            <a:pPr marL="274320" indent="-274320">
              <a:lnSpc>
                <a:spcPct val="80000"/>
              </a:lnSpc>
              <a:spcBef>
                <a:spcPts val="580"/>
              </a:spcBef>
              <a:buFont typeface="Wingdings 2"/>
              <a:buChar char=""/>
              <a:defRPr/>
            </a:pPr>
            <a:r>
              <a:rPr lang="en-US" dirty="0"/>
              <a:t>Sex Offender Treatment (Outpatient)</a:t>
            </a:r>
          </a:p>
        </p:txBody>
      </p:sp>
    </p:spTree>
    <p:extLst>
      <p:ext uri="{BB962C8B-B14F-4D97-AF65-F5344CB8AC3E}">
        <p14:creationId xmlns:p14="http://schemas.microsoft.com/office/powerpoint/2010/main" val="5222579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Statement of Work </a:t>
            </a:r>
            <a:br>
              <a:rPr lang="en-US" dirty="0"/>
            </a:br>
            <a:r>
              <a:rPr lang="en-US" dirty="0"/>
              <a:t>Section E</a:t>
            </a:r>
          </a:p>
        </p:txBody>
      </p:sp>
      <p:sp>
        <p:nvSpPr>
          <p:cNvPr id="3" name="Content Placeholder 2"/>
          <p:cNvSpPr>
            <a:spLocks noGrp="1"/>
          </p:cNvSpPr>
          <p:nvPr>
            <p:ph idx="1"/>
          </p:nvPr>
        </p:nvSpPr>
        <p:spPr/>
        <p:txBody>
          <a:bodyPr/>
          <a:lstStyle/>
          <a:p>
            <a:r>
              <a:rPr lang="en-US" dirty="0"/>
              <a:t>Inspection and Acceptance</a:t>
            </a:r>
          </a:p>
          <a:p>
            <a:pPr lvl="1"/>
            <a:endParaRPr lang="en-US" dirty="0"/>
          </a:p>
          <a:p>
            <a:pPr lvl="1"/>
            <a:r>
              <a:rPr lang="en-US" altLang="en-US" sz="2800" dirty="0"/>
              <a:t>Discusses the vendor’s performance and the right of our office to inspect, monitor, and evaluate the services provided</a:t>
            </a:r>
          </a:p>
        </p:txBody>
      </p:sp>
    </p:spTree>
    <p:extLst>
      <p:ext uri="{BB962C8B-B14F-4D97-AF65-F5344CB8AC3E}">
        <p14:creationId xmlns:p14="http://schemas.microsoft.com/office/powerpoint/2010/main" val="21064972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Statement of Work</a:t>
            </a:r>
            <a:br>
              <a:rPr lang="en-US" dirty="0"/>
            </a:br>
            <a:r>
              <a:rPr lang="en-US" dirty="0"/>
              <a:t>Section F</a:t>
            </a:r>
          </a:p>
        </p:txBody>
      </p:sp>
      <p:sp>
        <p:nvSpPr>
          <p:cNvPr id="3" name="Content Placeholder 2"/>
          <p:cNvSpPr>
            <a:spLocks noGrp="1"/>
          </p:cNvSpPr>
          <p:nvPr>
            <p:ph idx="1"/>
          </p:nvPr>
        </p:nvSpPr>
        <p:spPr/>
        <p:txBody>
          <a:bodyPr>
            <a:normAutofit lnSpcReduction="10000"/>
          </a:bodyPr>
          <a:lstStyle/>
          <a:p>
            <a:r>
              <a:rPr lang="en-US" dirty="0"/>
              <a:t>Deliveries or Performance</a:t>
            </a:r>
          </a:p>
          <a:p>
            <a:endParaRPr lang="en-US" dirty="0"/>
          </a:p>
          <a:p>
            <a:pPr lvl="1"/>
            <a:r>
              <a:rPr lang="en-US" altLang="en-US" sz="2800" dirty="0"/>
              <a:t>Provision of Services</a:t>
            </a:r>
          </a:p>
          <a:p>
            <a:pPr lvl="1"/>
            <a:endParaRPr lang="en-US" dirty="0"/>
          </a:p>
          <a:p>
            <a:pPr lvl="2">
              <a:lnSpc>
                <a:spcPct val="90000"/>
              </a:lnSpc>
              <a:defRPr/>
            </a:pPr>
            <a:r>
              <a:rPr lang="en-US" altLang="en-US" sz="2000" dirty="0"/>
              <a:t>Immediate placement of clients into treatment</a:t>
            </a:r>
          </a:p>
          <a:p>
            <a:pPr lvl="1">
              <a:lnSpc>
                <a:spcPct val="90000"/>
              </a:lnSpc>
              <a:defRPr/>
            </a:pPr>
            <a:endParaRPr lang="en-US" altLang="en-US" sz="2000" dirty="0"/>
          </a:p>
          <a:p>
            <a:pPr lvl="2">
              <a:lnSpc>
                <a:spcPct val="90000"/>
              </a:lnSpc>
              <a:defRPr/>
            </a:pPr>
            <a:r>
              <a:rPr lang="en-US" altLang="en-US" sz="2000" dirty="0"/>
              <a:t>Refusal of treatment is </a:t>
            </a:r>
            <a:r>
              <a:rPr lang="en-US" altLang="en-US" sz="2000" u="sng" dirty="0"/>
              <a:t>only</a:t>
            </a:r>
            <a:r>
              <a:rPr lang="en-US" altLang="en-US" sz="2000" dirty="0"/>
              <a:t> reserved for clients who pose an apparent danger to </a:t>
            </a:r>
            <a:r>
              <a:rPr lang="en-US" altLang="en-US" sz="2000" i="1" dirty="0"/>
              <a:t>staff or clients</a:t>
            </a:r>
            <a:endParaRPr lang="en-US" altLang="en-US" sz="2000" dirty="0"/>
          </a:p>
          <a:p>
            <a:pPr lvl="1">
              <a:lnSpc>
                <a:spcPct val="90000"/>
              </a:lnSpc>
              <a:defRPr/>
            </a:pPr>
            <a:endParaRPr lang="en-US" altLang="en-US" sz="2000" dirty="0"/>
          </a:p>
          <a:p>
            <a:pPr lvl="2">
              <a:lnSpc>
                <a:spcPct val="90000"/>
              </a:lnSpc>
              <a:defRPr/>
            </a:pPr>
            <a:r>
              <a:rPr lang="en-US" altLang="en-US" sz="2000" dirty="0"/>
              <a:t>Consult our office before terminating clients who violate rules and regulations; however, do take appropriate and immediate action to protect staff and clients</a:t>
            </a:r>
          </a:p>
        </p:txBody>
      </p:sp>
    </p:spTree>
    <p:extLst>
      <p:ext uri="{BB962C8B-B14F-4D97-AF65-F5344CB8AC3E}">
        <p14:creationId xmlns:p14="http://schemas.microsoft.com/office/powerpoint/2010/main" val="16000498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Statement of Work</a:t>
            </a:r>
            <a:br>
              <a:rPr lang="en-US" dirty="0"/>
            </a:br>
            <a:r>
              <a:rPr lang="en-US" dirty="0"/>
              <a:t>Section G</a:t>
            </a:r>
          </a:p>
        </p:txBody>
      </p:sp>
      <p:sp>
        <p:nvSpPr>
          <p:cNvPr id="3" name="Content Placeholder 2"/>
          <p:cNvSpPr>
            <a:spLocks noGrp="1"/>
          </p:cNvSpPr>
          <p:nvPr>
            <p:ph idx="1"/>
          </p:nvPr>
        </p:nvSpPr>
        <p:spPr/>
        <p:txBody>
          <a:bodyPr>
            <a:normAutofit fontScale="92500" lnSpcReduction="10000"/>
          </a:bodyPr>
          <a:lstStyle/>
          <a:p>
            <a:r>
              <a:rPr lang="en-US" dirty="0"/>
              <a:t>Agreement Administration Data</a:t>
            </a:r>
          </a:p>
          <a:p>
            <a:pPr lvl="1"/>
            <a:r>
              <a:rPr lang="en-US" dirty="0"/>
              <a:t>Fiscal Records</a:t>
            </a:r>
          </a:p>
          <a:p>
            <a:pPr lvl="2"/>
            <a:r>
              <a:rPr lang="en-US" altLang="en-US" sz="2000" dirty="0"/>
              <a:t>Treat as confidential &amp; maintain for 3 years after final payment.</a:t>
            </a:r>
            <a:endParaRPr lang="en-US" sz="2000" dirty="0"/>
          </a:p>
          <a:p>
            <a:pPr lvl="1"/>
            <a:r>
              <a:rPr lang="en-US" dirty="0"/>
              <a:t>Invoices</a:t>
            </a:r>
          </a:p>
          <a:p>
            <a:pPr lvl="2">
              <a:lnSpc>
                <a:spcPct val="90000"/>
              </a:lnSpc>
            </a:pPr>
            <a:r>
              <a:rPr lang="en-US" altLang="en-US" sz="2000" dirty="0"/>
              <a:t>Submit original with supporting documentation by the 10</a:t>
            </a:r>
            <a:r>
              <a:rPr lang="en-US" altLang="en-US" sz="2000" baseline="30000" dirty="0"/>
              <a:t>th</a:t>
            </a:r>
            <a:r>
              <a:rPr lang="en-US" altLang="en-US" sz="2000" dirty="0"/>
              <a:t> day of the month for services provided during the preceding month</a:t>
            </a:r>
          </a:p>
          <a:p>
            <a:pPr lvl="2">
              <a:lnSpc>
                <a:spcPct val="90000"/>
              </a:lnSpc>
            </a:pPr>
            <a:r>
              <a:rPr lang="en-US" altLang="en-US" sz="2000" dirty="0"/>
              <a:t>Charge for a session longer or shorter than the prescribed unit time by adjusting the charge up or down in 15 minute increments</a:t>
            </a:r>
            <a:endParaRPr lang="en-US" sz="2000" dirty="0"/>
          </a:p>
          <a:p>
            <a:pPr lvl="1"/>
            <a:r>
              <a:rPr lang="en-US" dirty="0"/>
              <a:t>Reimbursement or Copayments</a:t>
            </a:r>
          </a:p>
          <a:p>
            <a:pPr lvl="2"/>
            <a:r>
              <a:rPr lang="en-US" altLang="en-US" sz="2000" dirty="0"/>
              <a:t>Do not request or accept payment for services either directly or indirectly from clients unless authorized</a:t>
            </a:r>
          </a:p>
        </p:txBody>
      </p:sp>
    </p:spTree>
    <p:extLst>
      <p:ext uri="{BB962C8B-B14F-4D97-AF65-F5344CB8AC3E}">
        <p14:creationId xmlns:p14="http://schemas.microsoft.com/office/powerpoint/2010/main" val="15605118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Statement of Work</a:t>
            </a:r>
            <a:br>
              <a:rPr lang="en-US" dirty="0"/>
            </a:br>
            <a:r>
              <a:rPr lang="en-US" dirty="0"/>
              <a:t>Section H</a:t>
            </a:r>
          </a:p>
        </p:txBody>
      </p:sp>
      <p:sp>
        <p:nvSpPr>
          <p:cNvPr id="3" name="Content Placeholder 2"/>
          <p:cNvSpPr>
            <a:spLocks noGrp="1"/>
          </p:cNvSpPr>
          <p:nvPr>
            <p:ph idx="1"/>
          </p:nvPr>
        </p:nvSpPr>
        <p:spPr/>
        <p:txBody>
          <a:bodyPr>
            <a:normAutofit/>
          </a:bodyPr>
          <a:lstStyle/>
          <a:p>
            <a:r>
              <a:rPr lang="en-US" dirty="0"/>
              <a:t>Special Agreement Requirements</a:t>
            </a:r>
          </a:p>
          <a:p>
            <a:pPr lvl="1"/>
            <a:r>
              <a:rPr lang="en-US" altLang="en-US" sz="2800" dirty="0"/>
              <a:t>Indemnification</a:t>
            </a:r>
            <a:endParaRPr lang="en-US" altLang="en-US" dirty="0"/>
          </a:p>
          <a:p>
            <a:pPr lvl="2"/>
            <a:r>
              <a:rPr lang="en-US" altLang="en-US" dirty="0"/>
              <a:t>Assume full responsibility for and indemnify our office against any and all losses and damages</a:t>
            </a:r>
          </a:p>
          <a:p>
            <a:pPr lvl="1"/>
            <a:endParaRPr lang="en-US" altLang="en-US" dirty="0"/>
          </a:p>
          <a:p>
            <a:pPr lvl="2"/>
            <a:r>
              <a:rPr lang="en-US" altLang="en-US" dirty="0"/>
              <a:t>Our office has the right to recover any lost or damaged property, which is being used by the vendor</a:t>
            </a:r>
          </a:p>
          <a:p>
            <a:pPr lvl="1"/>
            <a:endParaRPr lang="en-US" altLang="en-US" dirty="0"/>
          </a:p>
          <a:p>
            <a:pPr lvl="2"/>
            <a:r>
              <a:rPr lang="en-US" altLang="en-US" dirty="0"/>
              <a:t>Our office is liable for injury only if our office is negligent and injury is recoverable under the Federal Torts Claims Act</a:t>
            </a:r>
          </a:p>
          <a:p>
            <a:pPr lvl="2"/>
            <a:endParaRPr lang="en-US" altLang="en-US" dirty="0"/>
          </a:p>
        </p:txBody>
      </p:sp>
    </p:spTree>
    <p:extLst>
      <p:ext uri="{BB962C8B-B14F-4D97-AF65-F5344CB8AC3E}">
        <p14:creationId xmlns:p14="http://schemas.microsoft.com/office/powerpoint/2010/main" val="11609399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Drug-Free Workplace</a:t>
            </a:r>
          </a:p>
        </p:txBody>
      </p:sp>
      <p:sp>
        <p:nvSpPr>
          <p:cNvPr id="3" name="Content Placeholder 2"/>
          <p:cNvSpPr>
            <a:spLocks noGrp="1"/>
          </p:cNvSpPr>
          <p:nvPr>
            <p:ph idx="1"/>
          </p:nvPr>
        </p:nvSpPr>
        <p:spPr/>
        <p:txBody>
          <a:bodyPr/>
          <a:lstStyle/>
          <a:p>
            <a:r>
              <a:rPr lang="en-US" altLang="en-US" dirty="0"/>
              <a:t>Within 30 calendar days after award, notify employees in writing of drug-free workplace standards/protocols.</a:t>
            </a:r>
          </a:p>
          <a:p>
            <a:endParaRPr lang="en-US" altLang="en-US" dirty="0"/>
          </a:p>
          <a:p>
            <a:r>
              <a:rPr lang="en-US" altLang="en-US" dirty="0"/>
              <a:t>After receiving notification an employee was convicted of a drug related offense, verbally notify our office within 48 hours and provide written notification within 10 days. Take action with respect to the employee within 30 days.</a:t>
            </a:r>
          </a:p>
        </p:txBody>
      </p:sp>
    </p:spTree>
    <p:extLst>
      <p:ext uri="{BB962C8B-B14F-4D97-AF65-F5344CB8AC3E}">
        <p14:creationId xmlns:p14="http://schemas.microsoft.com/office/powerpoint/2010/main" val="5607120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Statement of Work</a:t>
            </a:r>
            <a:br>
              <a:rPr lang="en-US" dirty="0"/>
            </a:br>
            <a:r>
              <a:rPr lang="en-US" dirty="0"/>
              <a:t>Section I</a:t>
            </a:r>
          </a:p>
        </p:txBody>
      </p:sp>
      <p:sp>
        <p:nvSpPr>
          <p:cNvPr id="3" name="Content Placeholder 2"/>
          <p:cNvSpPr>
            <a:spLocks noGrp="1"/>
          </p:cNvSpPr>
          <p:nvPr>
            <p:ph idx="1"/>
          </p:nvPr>
        </p:nvSpPr>
        <p:spPr/>
        <p:txBody>
          <a:bodyPr>
            <a:normAutofit fontScale="92500" lnSpcReduction="10000"/>
          </a:bodyPr>
          <a:lstStyle/>
          <a:p>
            <a:r>
              <a:rPr lang="en-US" dirty="0"/>
              <a:t>Required Clauses</a:t>
            </a:r>
          </a:p>
          <a:p>
            <a:pPr lvl="1"/>
            <a:r>
              <a:rPr lang="en-US" altLang="en-US" sz="2800" dirty="0"/>
              <a:t>Public Use of Names of the Federal Judiciary</a:t>
            </a:r>
          </a:p>
          <a:p>
            <a:pPr lvl="2">
              <a:lnSpc>
                <a:spcPct val="90000"/>
              </a:lnSpc>
            </a:pPr>
            <a:r>
              <a:rPr lang="en-US" altLang="en-US" sz="1900" dirty="0"/>
              <a:t>Identify our office as one of the vendor’s consumers.</a:t>
            </a:r>
            <a:endParaRPr lang="en-US" altLang="en-US" sz="2100" dirty="0"/>
          </a:p>
          <a:p>
            <a:pPr lvl="2">
              <a:lnSpc>
                <a:spcPct val="90000"/>
              </a:lnSpc>
            </a:pPr>
            <a:r>
              <a:rPr lang="en-US" altLang="en-US" sz="1900" dirty="0"/>
              <a:t>Release information about the contract only after receiving written permission from our office.</a:t>
            </a:r>
          </a:p>
          <a:p>
            <a:pPr marL="704088" lvl="2" indent="0">
              <a:lnSpc>
                <a:spcPct val="90000"/>
              </a:lnSpc>
              <a:buNone/>
            </a:pPr>
            <a:endParaRPr lang="en-US" altLang="en-US" dirty="0"/>
          </a:p>
          <a:p>
            <a:pPr lvl="1"/>
            <a:r>
              <a:rPr lang="en-US" altLang="en-US" sz="2800" dirty="0"/>
              <a:t>Subcontracting</a:t>
            </a:r>
          </a:p>
          <a:p>
            <a:pPr lvl="2">
              <a:lnSpc>
                <a:spcPct val="90000"/>
              </a:lnSpc>
            </a:pPr>
            <a:r>
              <a:rPr lang="en-US" altLang="en-US" sz="1900" dirty="0"/>
              <a:t>Prior to changing subcontractors (teaming), notify our office 30 days prior and obtain written approval.</a:t>
            </a:r>
            <a:endParaRPr lang="en-US" altLang="en-US" sz="2100" dirty="0"/>
          </a:p>
          <a:p>
            <a:pPr lvl="2">
              <a:lnSpc>
                <a:spcPct val="90000"/>
              </a:lnSpc>
            </a:pPr>
            <a:r>
              <a:rPr lang="en-US" altLang="en-US" sz="1900" dirty="0"/>
              <a:t>Accept responsibility for ensuring that subcontractors are complying with contract requirements.</a:t>
            </a:r>
            <a:endParaRPr lang="en-US" altLang="en-US" sz="2100" dirty="0"/>
          </a:p>
          <a:p>
            <a:pPr lvl="2">
              <a:lnSpc>
                <a:spcPct val="90000"/>
              </a:lnSpc>
            </a:pPr>
            <a:r>
              <a:rPr lang="en-US" altLang="en-US" sz="1900" dirty="0"/>
              <a:t>Subcontractors have no contractual right against our office.</a:t>
            </a:r>
          </a:p>
          <a:p>
            <a:pPr lvl="2"/>
            <a:endParaRPr lang="en-US" altLang="en-US" dirty="0"/>
          </a:p>
        </p:txBody>
      </p:sp>
    </p:spTree>
    <p:extLst>
      <p:ext uri="{BB962C8B-B14F-4D97-AF65-F5344CB8AC3E}">
        <p14:creationId xmlns:p14="http://schemas.microsoft.com/office/powerpoint/2010/main" val="41420194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Statement of Work</a:t>
            </a:r>
            <a:br>
              <a:rPr lang="en-US" dirty="0"/>
            </a:br>
            <a:r>
              <a:rPr lang="en-US" dirty="0"/>
              <a:t>Section I cont.</a:t>
            </a:r>
          </a:p>
        </p:txBody>
      </p:sp>
      <p:sp>
        <p:nvSpPr>
          <p:cNvPr id="3" name="Content Placeholder 2"/>
          <p:cNvSpPr>
            <a:spLocks noGrp="1"/>
          </p:cNvSpPr>
          <p:nvPr>
            <p:ph idx="1"/>
          </p:nvPr>
        </p:nvSpPr>
        <p:spPr/>
        <p:txBody>
          <a:bodyPr>
            <a:normAutofit fontScale="92500" lnSpcReduction="20000"/>
          </a:bodyPr>
          <a:lstStyle/>
          <a:p>
            <a:r>
              <a:rPr lang="en-US" dirty="0"/>
              <a:t>Required Clauses cont. </a:t>
            </a:r>
          </a:p>
          <a:p>
            <a:pPr lvl="1"/>
            <a:r>
              <a:rPr lang="en-US" altLang="en-US" sz="2800" dirty="0"/>
              <a:t>Option to Extend the Terms of the Agreement</a:t>
            </a:r>
          </a:p>
          <a:p>
            <a:pPr lvl="2">
              <a:lnSpc>
                <a:spcPct val="90000"/>
              </a:lnSpc>
            </a:pPr>
            <a:r>
              <a:rPr lang="en-US" altLang="en-US" sz="1900" dirty="0"/>
              <a:t>By providing 60 days notice, our office can extend the agreement for 30 days after the current expiration date.</a:t>
            </a:r>
            <a:endParaRPr lang="en-US" altLang="en-US" sz="1000" dirty="0"/>
          </a:p>
          <a:p>
            <a:pPr lvl="2">
              <a:lnSpc>
                <a:spcPct val="90000"/>
              </a:lnSpc>
            </a:pPr>
            <a:r>
              <a:rPr lang="en-US" altLang="en-US" sz="1900" dirty="0"/>
              <a:t>The total duration of the agreement including any extension shall not exceed 3 years.</a:t>
            </a:r>
          </a:p>
          <a:p>
            <a:pPr marL="704088" lvl="2" indent="0">
              <a:lnSpc>
                <a:spcPct val="90000"/>
              </a:lnSpc>
              <a:buNone/>
            </a:pPr>
            <a:endParaRPr lang="en-US" altLang="en-US" dirty="0"/>
          </a:p>
          <a:p>
            <a:pPr lvl="1"/>
            <a:r>
              <a:rPr lang="en-US" altLang="en-US" sz="2800" dirty="0"/>
              <a:t>Option to Extend Services</a:t>
            </a:r>
          </a:p>
          <a:p>
            <a:pPr lvl="2">
              <a:lnSpc>
                <a:spcPct val="90000"/>
              </a:lnSpc>
            </a:pPr>
            <a:r>
              <a:rPr lang="en-US" altLang="en-US" sz="1900" dirty="0"/>
              <a:t>Within 30 days of agreement expiration, our office may require continued performance of any service within the limits and at the rates specified in the contact.</a:t>
            </a:r>
          </a:p>
          <a:p>
            <a:pPr lvl="1">
              <a:lnSpc>
                <a:spcPct val="90000"/>
              </a:lnSpc>
            </a:pPr>
            <a:endParaRPr lang="en-US" altLang="en-US" sz="1000" dirty="0"/>
          </a:p>
          <a:p>
            <a:pPr lvl="2">
              <a:lnSpc>
                <a:spcPct val="90000"/>
              </a:lnSpc>
            </a:pPr>
            <a:r>
              <a:rPr lang="en-US" altLang="en-US" sz="1900" dirty="0"/>
              <a:t>This provision may be exercised more than once; however, it can not exceed a total of 6 months.</a:t>
            </a:r>
          </a:p>
        </p:txBody>
      </p:sp>
    </p:spTree>
    <p:extLst>
      <p:ext uri="{BB962C8B-B14F-4D97-AF65-F5344CB8AC3E}">
        <p14:creationId xmlns:p14="http://schemas.microsoft.com/office/powerpoint/2010/main" val="28665183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Statement of Work</a:t>
            </a:r>
            <a:br>
              <a:rPr lang="en-US" dirty="0"/>
            </a:br>
            <a:r>
              <a:rPr lang="en-US" dirty="0"/>
              <a:t>Section J</a:t>
            </a:r>
          </a:p>
        </p:txBody>
      </p:sp>
      <p:sp>
        <p:nvSpPr>
          <p:cNvPr id="3" name="Content Placeholder 2"/>
          <p:cNvSpPr>
            <a:spLocks noGrp="1"/>
          </p:cNvSpPr>
          <p:nvPr>
            <p:ph idx="1"/>
          </p:nvPr>
        </p:nvSpPr>
        <p:spPr/>
        <p:txBody>
          <a:bodyPr>
            <a:normAutofit/>
          </a:bodyPr>
          <a:lstStyle/>
          <a:p>
            <a:r>
              <a:rPr lang="en-US" dirty="0"/>
              <a:t>List of Attachments</a:t>
            </a:r>
          </a:p>
          <a:p>
            <a:pPr lvl="1"/>
            <a:r>
              <a:rPr lang="en-US" altLang="en-US" sz="2200" dirty="0"/>
              <a:t>J.1	Program Discharge Summary Profile</a:t>
            </a:r>
          </a:p>
          <a:p>
            <a:endParaRPr lang="en-US" altLang="en-US" sz="2400" dirty="0"/>
          </a:p>
          <a:p>
            <a:pPr lvl="1"/>
            <a:r>
              <a:rPr lang="en-US" altLang="en-US" sz="2200" dirty="0"/>
              <a:t>J.7	Daily Travel Record (Probation Form 17)</a:t>
            </a:r>
          </a:p>
          <a:p>
            <a:endParaRPr lang="en-US" altLang="en-US" sz="2400" dirty="0"/>
          </a:p>
          <a:p>
            <a:pPr lvl="1"/>
            <a:r>
              <a:rPr lang="en-US" altLang="en-US" sz="2200" dirty="0"/>
              <a:t>J.8	Invoice</a:t>
            </a:r>
          </a:p>
          <a:p>
            <a:endParaRPr lang="en-US" altLang="en-US" sz="2400" dirty="0"/>
          </a:p>
          <a:p>
            <a:pPr lvl="1"/>
            <a:r>
              <a:rPr lang="en-US" altLang="en-US" sz="2200" dirty="0"/>
              <a:t>J.10	Department of Labor Wage Determination</a:t>
            </a:r>
          </a:p>
          <a:p>
            <a:pPr lvl="1"/>
            <a:endParaRPr lang="en-US" dirty="0"/>
          </a:p>
        </p:txBody>
      </p:sp>
    </p:spTree>
    <p:extLst>
      <p:ext uri="{BB962C8B-B14F-4D97-AF65-F5344CB8AC3E}">
        <p14:creationId xmlns:p14="http://schemas.microsoft.com/office/powerpoint/2010/main" val="25334187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Statement of Work</a:t>
            </a:r>
            <a:br>
              <a:rPr lang="en-US" dirty="0"/>
            </a:br>
            <a:r>
              <a:rPr lang="en-US" dirty="0"/>
              <a:t>Section K</a:t>
            </a:r>
          </a:p>
        </p:txBody>
      </p:sp>
      <p:sp>
        <p:nvSpPr>
          <p:cNvPr id="3" name="Content Placeholder 2"/>
          <p:cNvSpPr>
            <a:spLocks noGrp="1"/>
          </p:cNvSpPr>
          <p:nvPr>
            <p:ph idx="1"/>
          </p:nvPr>
        </p:nvSpPr>
        <p:spPr/>
        <p:txBody>
          <a:bodyPr/>
          <a:lstStyle/>
          <a:p>
            <a:r>
              <a:rPr lang="en-US" dirty="0"/>
              <a:t>Representations, Certifications, and Other Statements of Offerors or Quoters</a:t>
            </a:r>
          </a:p>
          <a:p>
            <a:pPr lvl="1"/>
            <a:r>
              <a:rPr lang="en-US" altLang="en-US" sz="2800" dirty="0"/>
              <a:t>Read and provide requested information including your tax ID number</a:t>
            </a:r>
          </a:p>
        </p:txBody>
      </p:sp>
    </p:spTree>
    <p:extLst>
      <p:ext uri="{BB962C8B-B14F-4D97-AF65-F5344CB8AC3E}">
        <p14:creationId xmlns:p14="http://schemas.microsoft.com/office/powerpoint/2010/main" val="20407713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Statement of Work</a:t>
            </a:r>
            <a:br>
              <a:rPr lang="en-US" dirty="0"/>
            </a:br>
            <a:r>
              <a:rPr lang="en-US" dirty="0"/>
              <a:t>Section L</a:t>
            </a:r>
          </a:p>
        </p:txBody>
      </p:sp>
      <p:sp>
        <p:nvSpPr>
          <p:cNvPr id="3" name="Content Placeholder 2"/>
          <p:cNvSpPr>
            <a:spLocks noGrp="1"/>
          </p:cNvSpPr>
          <p:nvPr>
            <p:ph idx="1"/>
          </p:nvPr>
        </p:nvSpPr>
        <p:spPr/>
        <p:txBody>
          <a:bodyPr>
            <a:normAutofit/>
          </a:bodyPr>
          <a:lstStyle/>
          <a:p>
            <a:r>
              <a:rPr lang="en-US" dirty="0"/>
              <a:t>Instructions, Conditions, and Notice to Offerors</a:t>
            </a:r>
          </a:p>
          <a:p>
            <a:pPr lvl="1"/>
            <a:r>
              <a:rPr lang="en-US" altLang="en-US" sz="2800" dirty="0"/>
              <a:t>Certification of Compliance Statement (Attachment A)</a:t>
            </a:r>
          </a:p>
          <a:p>
            <a:pPr lvl="2"/>
            <a:r>
              <a:rPr lang="en-US" altLang="en-US" sz="1900" dirty="0"/>
              <a:t>The offeror certifies it will provide the mandatory requirements stated in Sections C, E, F and G, and comply with terms and conditions of the RFP.</a:t>
            </a:r>
          </a:p>
          <a:p>
            <a:pPr lvl="1"/>
            <a:endParaRPr lang="en-US" altLang="en-US" sz="2100" dirty="0"/>
          </a:p>
          <a:p>
            <a:pPr lvl="2"/>
            <a:r>
              <a:rPr lang="en-US" altLang="en-US" sz="1900" dirty="0"/>
              <a:t>If the offeror is proposing subcontractor(s) to perform any services, the offeror shall identify the proposed subcontractor(s) and submit separate certification statements from each subcontractor certifying they will provide services in compliance with the requirements of the RFP.</a:t>
            </a:r>
            <a:endParaRPr lang="en-US" altLang="en-US" dirty="0"/>
          </a:p>
          <a:p>
            <a:pPr lvl="2"/>
            <a:endParaRPr lang="en-US" altLang="en-US" dirty="0"/>
          </a:p>
        </p:txBody>
      </p:sp>
    </p:spTree>
    <p:extLst>
      <p:ext uri="{BB962C8B-B14F-4D97-AF65-F5344CB8AC3E}">
        <p14:creationId xmlns:p14="http://schemas.microsoft.com/office/powerpoint/2010/main" val="604333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Statement of Work </a:t>
            </a:r>
            <a:br>
              <a:rPr lang="en-US" dirty="0"/>
            </a:br>
            <a:r>
              <a:rPr lang="en-US" dirty="0"/>
              <a:t>Section A</a:t>
            </a:r>
          </a:p>
        </p:txBody>
      </p:sp>
      <p:sp>
        <p:nvSpPr>
          <p:cNvPr id="3" name="Content Placeholder 2"/>
          <p:cNvSpPr>
            <a:spLocks noGrp="1"/>
          </p:cNvSpPr>
          <p:nvPr>
            <p:ph idx="1"/>
          </p:nvPr>
        </p:nvSpPr>
        <p:spPr/>
        <p:txBody>
          <a:bodyPr/>
          <a:lstStyle/>
          <a:p>
            <a:r>
              <a:rPr lang="en-US" dirty="0"/>
              <a:t>Solicitation/Offer/Acceptance (AO 367)</a:t>
            </a:r>
          </a:p>
          <a:p>
            <a:pPr lvl="1"/>
            <a:r>
              <a:rPr lang="en-US" altLang="en-US" sz="2800" dirty="0"/>
              <a:t>Complete Blocks 8 through 15</a:t>
            </a:r>
          </a:p>
          <a:p>
            <a:pPr lvl="1"/>
            <a:r>
              <a:rPr lang="en-US" altLang="en-US" sz="2800" dirty="0"/>
              <a:t>Our office completes the remaining blocks</a:t>
            </a:r>
          </a:p>
        </p:txBody>
      </p:sp>
    </p:spTree>
    <p:extLst>
      <p:ext uri="{BB962C8B-B14F-4D97-AF65-F5344CB8AC3E}">
        <p14:creationId xmlns:p14="http://schemas.microsoft.com/office/powerpoint/2010/main" val="25775710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706" y="1528497"/>
            <a:ext cx="6182588" cy="3801006"/>
          </a:xfrm>
          <a:prstGeom prst="rect">
            <a:avLst/>
          </a:prstGeom>
          <a:effectLst>
            <a:reflection stA="25000" endPos="65000" dist="50800" dir="5400000" sy="-100000" algn="bl" rotWithShape="0"/>
          </a:effectLst>
        </p:spPr>
      </p:pic>
    </p:spTree>
    <p:extLst>
      <p:ext uri="{BB962C8B-B14F-4D97-AF65-F5344CB8AC3E}">
        <p14:creationId xmlns:p14="http://schemas.microsoft.com/office/powerpoint/2010/main" val="27791030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Statement of Work</a:t>
            </a:r>
            <a:br>
              <a:rPr lang="en-US" dirty="0"/>
            </a:br>
            <a:r>
              <a:rPr lang="en-US" dirty="0"/>
              <a:t>Section L cont.</a:t>
            </a:r>
          </a:p>
        </p:txBody>
      </p:sp>
      <p:sp>
        <p:nvSpPr>
          <p:cNvPr id="3" name="Content Placeholder 2"/>
          <p:cNvSpPr>
            <a:spLocks noGrp="1"/>
          </p:cNvSpPr>
          <p:nvPr>
            <p:ph idx="1"/>
          </p:nvPr>
        </p:nvSpPr>
        <p:spPr/>
        <p:txBody>
          <a:bodyPr>
            <a:normAutofit fontScale="92500" lnSpcReduction="10000"/>
          </a:bodyPr>
          <a:lstStyle/>
          <a:p>
            <a:r>
              <a:rPr lang="en-US" dirty="0"/>
              <a:t>Attachment B – Offeror’s Background Statement</a:t>
            </a:r>
          </a:p>
          <a:p>
            <a:pPr lvl="1"/>
            <a:r>
              <a:rPr lang="en-US" sz="2800" dirty="0"/>
              <a:t>Provide copies of all monitoring reports for the previous 18 months from federal, state and local agencies.</a:t>
            </a:r>
          </a:p>
          <a:p>
            <a:pPr lvl="2">
              <a:defRPr/>
            </a:pPr>
            <a:r>
              <a:rPr lang="en-US" sz="1900" dirty="0"/>
              <a:t>If a monitoring report for the previous 18 months is not available, a federal, state, and/or local certificate or letter indicating the vendor has a satisfactory or higher rating is acceptable.</a:t>
            </a:r>
          </a:p>
          <a:p>
            <a:pPr lvl="1">
              <a:defRPr/>
            </a:pPr>
            <a:endParaRPr lang="en-US" sz="1000" dirty="0"/>
          </a:p>
          <a:p>
            <a:pPr lvl="2">
              <a:defRPr/>
            </a:pPr>
            <a:r>
              <a:rPr lang="en-US" sz="1900" dirty="0"/>
              <a:t>To be considered technically acceptable a vendor must have received ratings of satisfactory or higher.</a:t>
            </a:r>
          </a:p>
          <a:p>
            <a:pPr marL="319088" lvl="1" indent="0">
              <a:buFont typeface="Wingdings 2" pitchFamily="18" charset="2"/>
              <a:buNone/>
              <a:defRPr/>
            </a:pPr>
            <a:r>
              <a:rPr lang="en-US" sz="2100" dirty="0"/>
              <a:t> </a:t>
            </a:r>
          </a:p>
          <a:p>
            <a:pPr lvl="2">
              <a:defRPr/>
            </a:pPr>
            <a:r>
              <a:rPr lang="en-US" sz="1900" dirty="0"/>
              <a:t>Monitoring reports for proposed subcontractors are not required; however, onsite evaluations will be individually performed for all subcontractors.</a:t>
            </a:r>
            <a:endParaRPr lang="en-US" sz="2100" dirty="0"/>
          </a:p>
          <a:p>
            <a:pPr lvl="2"/>
            <a:endParaRPr lang="en-US" dirty="0"/>
          </a:p>
        </p:txBody>
      </p:sp>
    </p:spTree>
    <p:extLst>
      <p:ext uri="{BB962C8B-B14F-4D97-AF65-F5344CB8AC3E}">
        <p14:creationId xmlns:p14="http://schemas.microsoft.com/office/powerpoint/2010/main" val="21288288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Statement of Work</a:t>
            </a:r>
            <a:br>
              <a:rPr lang="en-US" dirty="0"/>
            </a:br>
            <a:r>
              <a:rPr lang="en-US" dirty="0"/>
              <a:t>Section L cont.</a:t>
            </a:r>
          </a:p>
        </p:txBody>
      </p:sp>
      <p:sp>
        <p:nvSpPr>
          <p:cNvPr id="3" name="Content Placeholder 2"/>
          <p:cNvSpPr>
            <a:spLocks noGrp="1"/>
          </p:cNvSpPr>
          <p:nvPr>
            <p:ph idx="1"/>
          </p:nvPr>
        </p:nvSpPr>
        <p:spPr/>
        <p:txBody>
          <a:bodyPr>
            <a:normAutofit lnSpcReduction="10000"/>
          </a:bodyPr>
          <a:lstStyle/>
          <a:p>
            <a:r>
              <a:rPr lang="en-US" dirty="0"/>
              <a:t>Attachment B – Offeror’s Background Statement</a:t>
            </a:r>
          </a:p>
          <a:p>
            <a:pPr lvl="1">
              <a:defRPr/>
            </a:pPr>
            <a:r>
              <a:rPr lang="en-US" sz="2200" dirty="0"/>
              <a:t>State expressly each location at which the offeror and any proposed subcontractors intend to provide services in response to this solicitation.</a:t>
            </a:r>
          </a:p>
          <a:p>
            <a:pPr marL="0" indent="0">
              <a:buFont typeface="Wingdings 2" pitchFamily="18" charset="2"/>
              <a:buNone/>
              <a:defRPr/>
            </a:pPr>
            <a:endParaRPr lang="en-US" sz="1000" dirty="0"/>
          </a:p>
          <a:p>
            <a:pPr lvl="1">
              <a:defRPr/>
            </a:pPr>
            <a:r>
              <a:rPr lang="en-US" sz="2200" dirty="0"/>
              <a:t>Include copies of all applicable business and/or operating licenses as required by state and local laws and regulations.</a:t>
            </a:r>
            <a:endParaRPr lang="en-US" sz="1000" dirty="0"/>
          </a:p>
          <a:p>
            <a:pPr lvl="2">
              <a:defRPr/>
            </a:pPr>
            <a:r>
              <a:rPr lang="en-US" sz="1900" dirty="0"/>
              <a:t>Offerors are not required to provide copies of the aforementioned documentation for proposed subcontractors; however, the offeror is responsible for ensuring proposed subcontractors have all applicable business and/or operating licenses as required by state and local laws and regulation.</a:t>
            </a:r>
          </a:p>
          <a:p>
            <a:pPr lvl="1"/>
            <a:endParaRPr lang="en-US" dirty="0"/>
          </a:p>
        </p:txBody>
      </p:sp>
    </p:spTree>
    <p:extLst>
      <p:ext uri="{BB962C8B-B14F-4D97-AF65-F5344CB8AC3E}">
        <p14:creationId xmlns:p14="http://schemas.microsoft.com/office/powerpoint/2010/main" val="25491673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Statement of Work</a:t>
            </a:r>
            <a:br>
              <a:rPr lang="en-US" dirty="0"/>
            </a:br>
            <a:r>
              <a:rPr lang="en-US" dirty="0"/>
              <a:t>Section L cont.</a:t>
            </a:r>
          </a:p>
        </p:txBody>
      </p:sp>
      <p:sp>
        <p:nvSpPr>
          <p:cNvPr id="3" name="Content Placeholder 2"/>
          <p:cNvSpPr>
            <a:spLocks noGrp="1"/>
          </p:cNvSpPr>
          <p:nvPr>
            <p:ph idx="1"/>
          </p:nvPr>
        </p:nvSpPr>
        <p:spPr/>
        <p:txBody>
          <a:bodyPr>
            <a:normAutofit fontScale="92500" lnSpcReduction="10000"/>
          </a:bodyPr>
          <a:lstStyle/>
          <a:p>
            <a:r>
              <a:rPr lang="en-US" dirty="0"/>
              <a:t>Attachment B – Offeror’s Background Statement</a:t>
            </a:r>
          </a:p>
          <a:p>
            <a:pPr lvl="1"/>
            <a:r>
              <a:rPr lang="en-US" dirty="0"/>
              <a:t>Include copies of compliance with all federal, state and local fire, safety and health codes.</a:t>
            </a:r>
          </a:p>
          <a:p>
            <a:pPr lvl="2"/>
            <a:r>
              <a:rPr lang="en-US" sz="2200" dirty="0"/>
              <a:t>Offerors are not required to provide copies of the aforementioned documentation for proposed subcontractors; however, the offeror is responsible for ensuring that proposed subcontractors have appropriate documentation demonstrating compliance with all federal, state and local fire, safety and health codes.</a:t>
            </a:r>
          </a:p>
          <a:p>
            <a:pPr marL="704088" lvl="2" indent="0">
              <a:buNone/>
            </a:pPr>
            <a:endParaRPr lang="en-US" dirty="0"/>
          </a:p>
          <a:p>
            <a:pPr lvl="1"/>
            <a:r>
              <a:rPr lang="en-US" dirty="0"/>
              <a:t>The offeror warrants all information contained therein is correct and accurately reflects the offeror's ability to perform.</a:t>
            </a:r>
          </a:p>
        </p:txBody>
      </p:sp>
    </p:spTree>
    <p:extLst>
      <p:ext uri="{BB962C8B-B14F-4D97-AF65-F5344CB8AC3E}">
        <p14:creationId xmlns:p14="http://schemas.microsoft.com/office/powerpoint/2010/main" val="5789966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609600"/>
            <a:ext cx="5734851" cy="6029784"/>
          </a:xfrm>
          <a:prstGeom prst="rect">
            <a:avLst/>
          </a:prstGeom>
          <a:effectLst>
            <a:reflection stA="29000" endPos="65000" dist="50800" dir="5400000" sy="-100000" algn="bl" rotWithShape="0"/>
          </a:effectLst>
        </p:spPr>
      </p:pic>
    </p:spTree>
    <p:extLst>
      <p:ext uri="{BB962C8B-B14F-4D97-AF65-F5344CB8AC3E}">
        <p14:creationId xmlns:p14="http://schemas.microsoft.com/office/powerpoint/2010/main" val="31256156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Statement of Work</a:t>
            </a:r>
            <a:br>
              <a:rPr lang="en-US" dirty="0"/>
            </a:br>
            <a:r>
              <a:rPr lang="en-US" dirty="0"/>
              <a:t>Section L cont.</a:t>
            </a:r>
          </a:p>
        </p:txBody>
      </p:sp>
      <p:sp>
        <p:nvSpPr>
          <p:cNvPr id="3" name="Content Placeholder 2"/>
          <p:cNvSpPr>
            <a:spLocks noGrp="1"/>
          </p:cNvSpPr>
          <p:nvPr>
            <p:ph idx="1"/>
          </p:nvPr>
        </p:nvSpPr>
        <p:spPr/>
        <p:txBody>
          <a:bodyPr>
            <a:normAutofit fontScale="85000" lnSpcReduction="20000"/>
          </a:bodyPr>
          <a:lstStyle/>
          <a:p>
            <a:r>
              <a:rPr lang="en-US" dirty="0"/>
              <a:t>Attachment C – Offeror’s Staff Qualifications</a:t>
            </a:r>
          </a:p>
          <a:p>
            <a:pPr lvl="1">
              <a:lnSpc>
                <a:spcPct val="90000"/>
              </a:lnSpc>
            </a:pPr>
            <a:r>
              <a:rPr lang="en-US" altLang="en-US" sz="1900" dirty="0"/>
              <a:t>Complete for all proposed staff members and subcontractors.</a:t>
            </a:r>
          </a:p>
          <a:p>
            <a:pPr>
              <a:lnSpc>
                <a:spcPct val="90000"/>
              </a:lnSpc>
            </a:pPr>
            <a:endParaRPr lang="en-US" altLang="en-US" sz="1900" dirty="0"/>
          </a:p>
          <a:p>
            <a:pPr lvl="1">
              <a:lnSpc>
                <a:spcPct val="90000"/>
              </a:lnSpc>
            </a:pPr>
            <a:r>
              <a:rPr lang="en-US" altLang="en-US" sz="1900" dirty="0"/>
              <a:t>Complete form/submit resumes, which includes the role of each staff member within your agency.</a:t>
            </a:r>
          </a:p>
          <a:p>
            <a:pPr>
              <a:lnSpc>
                <a:spcPct val="90000"/>
              </a:lnSpc>
            </a:pPr>
            <a:endParaRPr lang="en-US" altLang="en-US" sz="1900" dirty="0"/>
          </a:p>
          <a:p>
            <a:pPr lvl="1">
              <a:lnSpc>
                <a:spcPct val="90000"/>
              </a:lnSpc>
            </a:pPr>
            <a:r>
              <a:rPr lang="en-US" altLang="en-US" sz="1900" dirty="0"/>
              <a:t>Certify staff members are not under investigation for or charged with a criminal offense and/or under any type of supervision within the local, state, or federal systems.</a:t>
            </a:r>
          </a:p>
          <a:p>
            <a:pPr>
              <a:lnSpc>
                <a:spcPct val="90000"/>
              </a:lnSpc>
            </a:pPr>
            <a:endParaRPr lang="en-US" altLang="en-US" sz="1900" dirty="0"/>
          </a:p>
          <a:p>
            <a:pPr lvl="1"/>
            <a:r>
              <a:rPr lang="en-US" altLang="en-US" sz="1900" dirty="0"/>
              <a:t>Certify staff members have not been convicted of any sexual offenses or are required under federal, state or local law to register on the Sexual Offender registry.</a:t>
            </a:r>
          </a:p>
          <a:p>
            <a:pPr>
              <a:lnSpc>
                <a:spcPct val="90000"/>
              </a:lnSpc>
            </a:pPr>
            <a:endParaRPr lang="en-US" altLang="en-US" sz="1900" dirty="0"/>
          </a:p>
          <a:p>
            <a:pPr lvl="1">
              <a:lnSpc>
                <a:spcPct val="90000"/>
              </a:lnSpc>
            </a:pPr>
            <a:r>
              <a:rPr lang="en-US" altLang="en-US" sz="1900" dirty="0"/>
              <a:t>If responding to a sex offender treatment RFP, certify staff members adhere to ATSA’s ethics, standards, and practices.</a:t>
            </a:r>
          </a:p>
        </p:txBody>
      </p:sp>
    </p:spTree>
    <p:extLst>
      <p:ext uri="{BB962C8B-B14F-4D97-AF65-F5344CB8AC3E}">
        <p14:creationId xmlns:p14="http://schemas.microsoft.com/office/powerpoint/2010/main" val="18956548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609600"/>
            <a:ext cx="5715798" cy="5886899"/>
          </a:xfrm>
          <a:prstGeom prst="rect">
            <a:avLst/>
          </a:prstGeom>
          <a:effectLst>
            <a:reflection stA="29000" endPos="65000" dist="50800" dir="5400000" sy="-100000" algn="bl" rotWithShape="0"/>
          </a:effectLst>
        </p:spPr>
      </p:pic>
    </p:spTree>
    <p:extLst>
      <p:ext uri="{BB962C8B-B14F-4D97-AF65-F5344CB8AC3E}">
        <p14:creationId xmlns:p14="http://schemas.microsoft.com/office/powerpoint/2010/main" val="25131704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Statement of Work</a:t>
            </a:r>
            <a:br>
              <a:rPr lang="en-US" dirty="0"/>
            </a:br>
            <a:r>
              <a:rPr lang="en-US" dirty="0"/>
              <a:t>Section L cont.</a:t>
            </a:r>
          </a:p>
        </p:txBody>
      </p:sp>
      <p:sp>
        <p:nvSpPr>
          <p:cNvPr id="3" name="Content Placeholder 2"/>
          <p:cNvSpPr>
            <a:spLocks noGrp="1"/>
          </p:cNvSpPr>
          <p:nvPr>
            <p:ph idx="1"/>
          </p:nvPr>
        </p:nvSpPr>
        <p:spPr/>
        <p:txBody>
          <a:bodyPr/>
          <a:lstStyle/>
          <a:p>
            <a:r>
              <a:rPr lang="en-US" dirty="0"/>
              <a:t>Attachment D – Offeror References</a:t>
            </a:r>
          </a:p>
          <a:p>
            <a:pPr lvl="1"/>
            <a:r>
              <a:rPr lang="en-US" altLang="en-US" dirty="0"/>
              <a:t>Provide name, address, telephone number, and contact person of three references (federal, state or local government agencies and/or private organizations) your agency has provided similar treatment or other services to within the past 3 years</a:t>
            </a:r>
          </a:p>
        </p:txBody>
      </p:sp>
    </p:spTree>
    <p:extLst>
      <p:ext uri="{BB962C8B-B14F-4D97-AF65-F5344CB8AC3E}">
        <p14:creationId xmlns:p14="http://schemas.microsoft.com/office/powerpoint/2010/main" val="34009256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8864" y="890233"/>
            <a:ext cx="5706272" cy="5077534"/>
          </a:xfrm>
          <a:prstGeom prst="rect">
            <a:avLst/>
          </a:prstGeom>
          <a:effectLst>
            <a:reflection stA="26000" endPos="65000" dist="50800" dir="5400000" sy="-100000" algn="bl" rotWithShape="0"/>
          </a:effectLst>
        </p:spPr>
      </p:pic>
    </p:spTree>
    <p:extLst>
      <p:ext uri="{BB962C8B-B14F-4D97-AF65-F5344CB8AC3E}">
        <p14:creationId xmlns:p14="http://schemas.microsoft.com/office/powerpoint/2010/main" val="42658429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Statement of Work</a:t>
            </a:r>
            <a:br>
              <a:rPr lang="en-US" dirty="0"/>
            </a:br>
            <a:r>
              <a:rPr lang="en-US" dirty="0"/>
              <a:t>Section M</a:t>
            </a:r>
          </a:p>
        </p:txBody>
      </p:sp>
      <p:sp>
        <p:nvSpPr>
          <p:cNvPr id="3" name="Content Placeholder 2"/>
          <p:cNvSpPr>
            <a:spLocks noGrp="1"/>
          </p:cNvSpPr>
          <p:nvPr>
            <p:ph idx="1"/>
          </p:nvPr>
        </p:nvSpPr>
        <p:spPr>
          <a:xfrm>
            <a:off x="457200" y="1600200"/>
            <a:ext cx="8382000" cy="4525963"/>
          </a:xfrm>
        </p:spPr>
        <p:txBody>
          <a:bodyPr/>
          <a:lstStyle/>
          <a:p>
            <a:r>
              <a:rPr lang="en-US" dirty="0"/>
              <a:t>Evaluation Factors for Award</a:t>
            </a:r>
          </a:p>
          <a:p>
            <a:pPr lvl="1"/>
            <a:r>
              <a:rPr lang="en-US" sz="2800" dirty="0"/>
              <a:t>Basis for Award</a:t>
            </a:r>
          </a:p>
          <a:p>
            <a:pPr marL="411480" lvl="1" indent="0">
              <a:buNone/>
            </a:pPr>
            <a:endParaRPr lang="en-US" dirty="0"/>
          </a:p>
          <a:p>
            <a:pPr lvl="2"/>
            <a:r>
              <a:rPr lang="en-US" dirty="0"/>
              <a:t>Technically acceptable</a:t>
            </a:r>
          </a:p>
          <a:p>
            <a:pPr lvl="3"/>
            <a:r>
              <a:rPr lang="en-US" sz="2000" dirty="0"/>
              <a:t>Able to fulfill mandatory requirements found in Section C, E, F, and G</a:t>
            </a:r>
          </a:p>
          <a:p>
            <a:pPr lvl="3"/>
            <a:endParaRPr lang="en-US" dirty="0"/>
          </a:p>
          <a:p>
            <a:pPr lvl="2"/>
            <a:r>
              <a:rPr lang="en-US" dirty="0"/>
              <a:t>Lowest Price</a:t>
            </a:r>
          </a:p>
        </p:txBody>
      </p:sp>
    </p:spTree>
    <p:extLst>
      <p:ext uri="{BB962C8B-B14F-4D97-AF65-F5344CB8AC3E}">
        <p14:creationId xmlns:p14="http://schemas.microsoft.com/office/powerpoint/2010/main" val="1767057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7602" y="752101"/>
            <a:ext cx="4448796" cy="5353798"/>
          </a:xfrm>
          <a:prstGeom prst="rect">
            <a:avLst/>
          </a:prstGeom>
          <a:effectLst>
            <a:reflection stA="28000" endPos="65000" dist="50800" dir="5400000" sy="-100000" algn="bl" rotWithShape="0"/>
          </a:effectLst>
        </p:spPr>
      </p:pic>
    </p:spTree>
    <p:extLst>
      <p:ext uri="{BB962C8B-B14F-4D97-AF65-F5344CB8AC3E}">
        <p14:creationId xmlns:p14="http://schemas.microsoft.com/office/powerpoint/2010/main" val="2346183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of Proposals</a:t>
            </a:r>
          </a:p>
        </p:txBody>
      </p:sp>
      <p:sp>
        <p:nvSpPr>
          <p:cNvPr id="3" name="Content Placeholder 2"/>
          <p:cNvSpPr>
            <a:spLocks noGrp="1"/>
          </p:cNvSpPr>
          <p:nvPr>
            <p:ph idx="1"/>
          </p:nvPr>
        </p:nvSpPr>
        <p:spPr/>
        <p:txBody>
          <a:bodyPr>
            <a:noAutofit/>
          </a:bodyPr>
          <a:lstStyle/>
          <a:p>
            <a:pPr>
              <a:lnSpc>
                <a:spcPct val="90000"/>
              </a:lnSpc>
            </a:pPr>
            <a:r>
              <a:rPr lang="en-US" altLang="en-US" sz="2400" dirty="0"/>
              <a:t>If the proposal is completed in accordance with instructions provided in Section B and L, it will be acceptable and eligible for evaluation.</a:t>
            </a:r>
          </a:p>
          <a:p>
            <a:pPr>
              <a:lnSpc>
                <a:spcPct val="90000"/>
              </a:lnSpc>
            </a:pPr>
            <a:endParaRPr lang="en-US" altLang="en-US" sz="2400" dirty="0"/>
          </a:p>
          <a:p>
            <a:pPr>
              <a:lnSpc>
                <a:spcPct val="90000"/>
              </a:lnSpc>
            </a:pPr>
            <a:r>
              <a:rPr lang="en-US" altLang="en-US" sz="2400" dirty="0"/>
              <a:t>A proposal is technically acceptable if it outlines how your agency will meet all mandatory requirements found in Section C (including Local Requirements), E, F, and G.</a:t>
            </a:r>
          </a:p>
          <a:p>
            <a:pPr lvl="1">
              <a:lnSpc>
                <a:spcPct val="90000"/>
              </a:lnSpc>
            </a:pPr>
            <a:r>
              <a:rPr lang="en-US" altLang="en-US" sz="2400" dirty="0"/>
              <a:t>Pass/fail criteria is used when assessing the Offeror’s Technical Proposal (Certification of Compliance Statement, Background Statement, Staff Qualifications).</a:t>
            </a:r>
          </a:p>
        </p:txBody>
      </p:sp>
    </p:spTree>
    <p:extLst>
      <p:ext uri="{BB962C8B-B14F-4D97-AF65-F5344CB8AC3E}">
        <p14:creationId xmlns:p14="http://schemas.microsoft.com/office/powerpoint/2010/main" val="2549433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of Price</a:t>
            </a:r>
          </a:p>
        </p:txBody>
      </p:sp>
      <p:sp>
        <p:nvSpPr>
          <p:cNvPr id="3" name="Content Placeholder 2"/>
          <p:cNvSpPr>
            <a:spLocks noGrp="1"/>
          </p:cNvSpPr>
          <p:nvPr>
            <p:ph idx="1"/>
          </p:nvPr>
        </p:nvSpPr>
        <p:spPr/>
        <p:txBody>
          <a:bodyPr>
            <a:normAutofit/>
          </a:bodyPr>
          <a:lstStyle/>
          <a:p>
            <a:r>
              <a:rPr lang="en-US" altLang="en-US" sz="2400" dirty="0"/>
              <a:t>Multiply the Estimated Monthly Quantities (EMQs) by 12 months to calculate Yearly Quantities.</a:t>
            </a:r>
          </a:p>
          <a:p>
            <a:endParaRPr lang="en-US" altLang="en-US" sz="2400" dirty="0"/>
          </a:p>
          <a:p>
            <a:r>
              <a:rPr lang="en-US" altLang="en-US" sz="2400" dirty="0"/>
              <a:t>Multiply Yearly Quantities by the Unit Price to get the Total Evaluated Price for the service item.</a:t>
            </a:r>
          </a:p>
          <a:p>
            <a:endParaRPr lang="en-US" altLang="en-US" sz="2400" dirty="0"/>
          </a:p>
          <a:p>
            <a:r>
              <a:rPr lang="en-US" altLang="en-US" sz="2400" dirty="0"/>
              <a:t>Add the Total Evaluated Price for each service item to arrive at the Offeror’s Total Evaluated Price.</a:t>
            </a:r>
          </a:p>
        </p:txBody>
      </p:sp>
    </p:spTree>
    <p:extLst>
      <p:ext uri="{BB962C8B-B14F-4D97-AF65-F5344CB8AC3E}">
        <p14:creationId xmlns:p14="http://schemas.microsoft.com/office/powerpoint/2010/main" val="19194246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On-Site Visits</a:t>
            </a:r>
          </a:p>
        </p:txBody>
      </p:sp>
      <p:sp>
        <p:nvSpPr>
          <p:cNvPr id="3" name="Content Placeholder 2"/>
          <p:cNvSpPr>
            <a:spLocks noGrp="1"/>
          </p:cNvSpPr>
          <p:nvPr>
            <p:ph idx="1"/>
          </p:nvPr>
        </p:nvSpPr>
        <p:spPr/>
        <p:txBody>
          <a:bodyPr>
            <a:normAutofit/>
          </a:bodyPr>
          <a:lstStyle/>
          <a:p>
            <a:r>
              <a:rPr lang="en-US" altLang="en-US" sz="2600" dirty="0"/>
              <a:t>Conducted if offeror’s proposal is found technically acceptable and if the offeror meets the lowest cost requirement.</a:t>
            </a:r>
          </a:p>
          <a:p>
            <a:endParaRPr lang="en-US" altLang="en-US" sz="2600" dirty="0"/>
          </a:p>
          <a:p>
            <a:r>
              <a:rPr lang="en-US" altLang="en-US" sz="2600" dirty="0"/>
              <a:t>Verifies offeror’s written proposal.</a:t>
            </a:r>
          </a:p>
          <a:p>
            <a:pPr>
              <a:buNone/>
            </a:pPr>
            <a:endParaRPr lang="en-US" altLang="en-US" sz="2600" dirty="0"/>
          </a:p>
          <a:p>
            <a:r>
              <a:rPr lang="en-US" altLang="en-US" sz="2600" dirty="0"/>
              <a:t>Subcontractor sites will be visited as well.</a:t>
            </a:r>
          </a:p>
        </p:txBody>
      </p:sp>
    </p:spTree>
    <p:extLst>
      <p:ext uri="{BB962C8B-B14F-4D97-AF65-F5344CB8AC3E}">
        <p14:creationId xmlns:p14="http://schemas.microsoft.com/office/powerpoint/2010/main" val="16065676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Dates/Reminders</a:t>
            </a:r>
          </a:p>
        </p:txBody>
      </p:sp>
      <p:sp>
        <p:nvSpPr>
          <p:cNvPr id="3" name="Content Placeholder 2"/>
          <p:cNvSpPr>
            <a:spLocks noGrp="1"/>
          </p:cNvSpPr>
          <p:nvPr>
            <p:ph idx="1"/>
          </p:nvPr>
        </p:nvSpPr>
        <p:spPr/>
        <p:txBody>
          <a:bodyPr>
            <a:normAutofit fontScale="85000" lnSpcReduction="20000"/>
          </a:bodyPr>
          <a:lstStyle/>
          <a:p>
            <a:pPr>
              <a:defRPr/>
            </a:pPr>
            <a:r>
              <a:rPr lang="en-US" dirty="0"/>
              <a:t>Additional questions must be emailed to </a:t>
            </a:r>
            <a:r>
              <a:rPr lang="en-US" b="1" dirty="0"/>
              <a:t>txnp_treatmentservices@txnp.uscourts.gov</a:t>
            </a:r>
            <a:r>
              <a:rPr lang="en-US" dirty="0"/>
              <a:t> by 5:00 p.m. on Friday, July 23, 2022.</a:t>
            </a:r>
          </a:p>
          <a:p>
            <a:pPr>
              <a:defRPr/>
            </a:pPr>
            <a:endParaRPr lang="en-US" sz="1050" dirty="0"/>
          </a:p>
          <a:p>
            <a:pPr>
              <a:defRPr/>
            </a:pPr>
            <a:r>
              <a:rPr lang="en-US" dirty="0"/>
              <a:t>Responses to questions will be posted to TXN’s website </a:t>
            </a:r>
            <a:r>
              <a:rPr lang="en-US" b="1" u="sng" dirty="0">
                <a:hlinkClick r:id="rId2"/>
              </a:rPr>
              <a:t>www.txnp.uscourts.gov</a:t>
            </a:r>
            <a:r>
              <a:rPr lang="en-US" dirty="0"/>
              <a:t> by Friday, August 6, 2022.</a:t>
            </a:r>
            <a:endParaRPr lang="en-US" u="sng" dirty="0"/>
          </a:p>
          <a:p>
            <a:pPr>
              <a:defRPr/>
            </a:pPr>
            <a:endParaRPr lang="en-US" sz="1050" dirty="0"/>
          </a:p>
          <a:p>
            <a:pPr>
              <a:defRPr/>
            </a:pPr>
            <a:r>
              <a:rPr lang="en-US" dirty="0"/>
              <a:t>A separate proposal must be submitted in response to each BPA.</a:t>
            </a:r>
          </a:p>
          <a:p>
            <a:pPr>
              <a:defRPr/>
            </a:pPr>
            <a:endParaRPr lang="en-US" sz="1050" dirty="0"/>
          </a:p>
          <a:p>
            <a:pPr>
              <a:defRPr/>
            </a:pPr>
            <a:r>
              <a:rPr lang="en-US" dirty="0"/>
              <a:t>An original copy of Sections A, B, J, K, L, and M must be submitted to our Dallas office by 5 p.m. on Friday, August 13, 2022.</a:t>
            </a:r>
          </a:p>
          <a:p>
            <a:pPr>
              <a:defRPr/>
            </a:pPr>
            <a:endParaRPr lang="en-US" sz="1050" dirty="0"/>
          </a:p>
          <a:p>
            <a:pPr>
              <a:defRPr/>
            </a:pPr>
            <a:r>
              <a:rPr lang="en-US" dirty="0"/>
              <a:t>BPA awards will be made in mid to late-September 2022,</a:t>
            </a:r>
            <a:r>
              <a:rPr lang="en-US" dirty="0">
                <a:solidFill>
                  <a:srgbClr val="FF0000"/>
                </a:solidFill>
              </a:rPr>
              <a:t> </a:t>
            </a:r>
            <a:r>
              <a:rPr lang="en-US" dirty="0"/>
              <a:t>and services will begin on October 1, 2022.</a:t>
            </a:r>
          </a:p>
        </p:txBody>
      </p:sp>
    </p:spTree>
    <p:extLst>
      <p:ext uri="{BB962C8B-B14F-4D97-AF65-F5344CB8AC3E}">
        <p14:creationId xmlns:p14="http://schemas.microsoft.com/office/powerpoint/2010/main" val="1725000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pPr algn="ctr"/>
            <a:r>
              <a:rPr lang="en-US" dirty="0"/>
              <a:t>Questions?</a:t>
            </a:r>
          </a:p>
        </p:txBody>
      </p:sp>
      <p:sp>
        <p:nvSpPr>
          <p:cNvPr id="3" name="Content Placeholder 2"/>
          <p:cNvSpPr>
            <a:spLocks noGrp="1"/>
          </p:cNvSpPr>
          <p:nvPr>
            <p:ph idx="1"/>
          </p:nvPr>
        </p:nvSpPr>
        <p:spPr>
          <a:xfrm>
            <a:off x="457200" y="1676400"/>
            <a:ext cx="8229600" cy="4876800"/>
          </a:xfrm>
        </p:spPr>
        <p:txBody>
          <a:bodyPr numCol="2">
            <a:normAutofit/>
          </a:bodyPr>
          <a:lstStyle/>
          <a:p>
            <a:pPr marL="274320" indent="-274320" algn="ctr">
              <a:spcBef>
                <a:spcPts val="580"/>
              </a:spcBef>
              <a:buNone/>
              <a:defRPr/>
            </a:pPr>
            <a:r>
              <a:rPr lang="en-US" sz="1500" b="1" dirty="0"/>
              <a:t>Wayne McKim</a:t>
            </a:r>
          </a:p>
          <a:p>
            <a:pPr marL="274320" indent="-274320" algn="ctr">
              <a:spcBef>
                <a:spcPts val="580"/>
              </a:spcBef>
              <a:buNone/>
              <a:defRPr/>
            </a:pPr>
            <a:r>
              <a:rPr lang="en-US" sz="1500" i="1" dirty="0"/>
              <a:t>Deputy Chief U.S. Probation Officer</a:t>
            </a:r>
            <a:endParaRPr lang="en-US" sz="1500" b="1" dirty="0"/>
          </a:p>
          <a:p>
            <a:pPr marL="274320" indent="-274320" algn="ctr">
              <a:spcBef>
                <a:spcPts val="580"/>
              </a:spcBef>
              <a:buNone/>
              <a:defRPr/>
            </a:pPr>
            <a:endParaRPr lang="en-US" sz="1500" b="1" dirty="0"/>
          </a:p>
          <a:p>
            <a:pPr marL="274320" indent="-274320" algn="ctr">
              <a:spcBef>
                <a:spcPts val="580"/>
              </a:spcBef>
              <a:buNone/>
              <a:defRPr/>
            </a:pPr>
            <a:r>
              <a:rPr lang="en-US" sz="1500" b="1" dirty="0"/>
              <a:t>Joseph Droege</a:t>
            </a:r>
          </a:p>
          <a:p>
            <a:pPr marL="274320" indent="-274320" algn="ctr">
              <a:spcBef>
                <a:spcPts val="580"/>
              </a:spcBef>
              <a:buNone/>
              <a:defRPr/>
            </a:pPr>
            <a:r>
              <a:rPr lang="en-US" sz="1500" b="1" dirty="0"/>
              <a:t>William Cruz</a:t>
            </a:r>
          </a:p>
          <a:p>
            <a:pPr marL="274320" indent="-274320" algn="ctr">
              <a:spcBef>
                <a:spcPts val="580"/>
              </a:spcBef>
              <a:buNone/>
              <a:defRPr/>
            </a:pPr>
            <a:r>
              <a:rPr lang="en-US" sz="1500" b="1" dirty="0"/>
              <a:t>Richard Cortinaz</a:t>
            </a:r>
          </a:p>
          <a:p>
            <a:pPr marL="274320" indent="-274320" algn="ctr">
              <a:spcBef>
                <a:spcPts val="580"/>
              </a:spcBef>
              <a:buNone/>
              <a:defRPr/>
            </a:pPr>
            <a:r>
              <a:rPr lang="en-US" sz="1500" b="1" dirty="0"/>
              <a:t>Darwin Shaw</a:t>
            </a:r>
          </a:p>
          <a:p>
            <a:pPr marL="274320" indent="-274320" algn="ctr">
              <a:spcBef>
                <a:spcPts val="580"/>
              </a:spcBef>
              <a:buNone/>
              <a:defRPr/>
            </a:pPr>
            <a:r>
              <a:rPr lang="en-US" sz="1500" b="1" dirty="0"/>
              <a:t>Dan Jones</a:t>
            </a:r>
          </a:p>
          <a:p>
            <a:pPr marL="274320" indent="-274320" algn="ctr">
              <a:spcBef>
                <a:spcPts val="580"/>
              </a:spcBef>
              <a:buNone/>
              <a:defRPr/>
            </a:pPr>
            <a:r>
              <a:rPr lang="en-US" sz="1500" i="1" dirty="0"/>
              <a:t>Supervising U.S. Probation Officers</a:t>
            </a:r>
          </a:p>
          <a:p>
            <a:pPr marL="274320" indent="-274320" algn="ctr">
              <a:spcBef>
                <a:spcPts val="580"/>
              </a:spcBef>
              <a:buNone/>
              <a:defRPr/>
            </a:pPr>
            <a:endParaRPr lang="en-US" sz="1500" b="1" dirty="0"/>
          </a:p>
          <a:p>
            <a:pPr marL="274320" indent="-274320" algn="ctr">
              <a:spcBef>
                <a:spcPts val="580"/>
              </a:spcBef>
              <a:buNone/>
              <a:defRPr/>
            </a:pPr>
            <a:r>
              <a:rPr lang="en-US" sz="1500" b="1" dirty="0"/>
              <a:t>Tameka Adams</a:t>
            </a:r>
          </a:p>
          <a:p>
            <a:pPr marL="274320" indent="-274320" algn="ctr">
              <a:spcBef>
                <a:spcPts val="580"/>
              </a:spcBef>
              <a:buNone/>
              <a:defRPr/>
            </a:pPr>
            <a:r>
              <a:rPr lang="en-US" sz="1500" i="1" dirty="0"/>
              <a:t>Administrative Services Supervisor</a:t>
            </a:r>
          </a:p>
          <a:p>
            <a:pPr marL="274320" indent="-274320" algn="ctr">
              <a:spcBef>
                <a:spcPts val="580"/>
              </a:spcBef>
              <a:buNone/>
              <a:defRPr/>
            </a:pPr>
            <a:endParaRPr lang="en-US" sz="1500" i="1" dirty="0"/>
          </a:p>
          <a:p>
            <a:pPr marL="274320" indent="-274320" algn="ctr">
              <a:spcBef>
                <a:spcPts val="580"/>
              </a:spcBef>
              <a:buNone/>
              <a:defRPr/>
            </a:pPr>
            <a:r>
              <a:rPr lang="en-US" sz="1500" b="1" dirty="0"/>
              <a:t>Karron Dailey</a:t>
            </a:r>
          </a:p>
          <a:p>
            <a:pPr marL="274320" indent="-274320" algn="ctr">
              <a:spcBef>
                <a:spcPts val="580"/>
              </a:spcBef>
              <a:buNone/>
              <a:defRPr/>
            </a:pPr>
            <a:r>
              <a:rPr lang="en-US" sz="1500" i="1" dirty="0"/>
              <a:t>Administrative Specialist</a:t>
            </a:r>
          </a:p>
          <a:p>
            <a:pPr marL="274320" indent="-274320" algn="ctr">
              <a:spcBef>
                <a:spcPts val="580"/>
              </a:spcBef>
              <a:buNone/>
              <a:defRPr/>
            </a:pPr>
            <a:endParaRPr lang="en-US" sz="1500" i="1" dirty="0"/>
          </a:p>
          <a:p>
            <a:pPr marL="274320" indent="-274320" algn="ctr">
              <a:spcBef>
                <a:spcPts val="580"/>
              </a:spcBef>
              <a:buNone/>
              <a:defRPr/>
            </a:pPr>
            <a:endParaRPr lang="en-US" sz="1500" b="1" dirty="0"/>
          </a:p>
          <a:p>
            <a:pPr marL="274320" indent="-274320" algn="ctr">
              <a:spcBef>
                <a:spcPts val="580"/>
              </a:spcBef>
              <a:buNone/>
              <a:defRPr/>
            </a:pPr>
            <a:endParaRPr lang="en-US" sz="1500" b="1" dirty="0"/>
          </a:p>
          <a:p>
            <a:pPr marL="274320" indent="-274320" algn="ctr">
              <a:spcBef>
                <a:spcPts val="580"/>
              </a:spcBef>
              <a:buNone/>
              <a:defRPr/>
            </a:pPr>
            <a:r>
              <a:rPr lang="en-US" sz="1500" b="1" dirty="0"/>
              <a:t>Holly Christensen</a:t>
            </a:r>
          </a:p>
          <a:p>
            <a:pPr marL="274320" indent="-274320" algn="ctr">
              <a:spcBef>
                <a:spcPts val="580"/>
              </a:spcBef>
              <a:buNone/>
              <a:defRPr/>
            </a:pPr>
            <a:r>
              <a:rPr lang="en-US" sz="1500" b="1" dirty="0"/>
              <a:t>Toni Thompson</a:t>
            </a:r>
          </a:p>
          <a:p>
            <a:pPr marL="274320" indent="-274320" algn="ctr">
              <a:spcBef>
                <a:spcPts val="580"/>
              </a:spcBef>
              <a:buNone/>
              <a:defRPr/>
            </a:pPr>
            <a:r>
              <a:rPr lang="en-US" sz="1500" b="1" dirty="0"/>
              <a:t>Lisa Avent</a:t>
            </a:r>
          </a:p>
          <a:p>
            <a:pPr marL="274320" indent="-274320" algn="ctr">
              <a:spcBef>
                <a:spcPts val="580"/>
              </a:spcBef>
              <a:buNone/>
              <a:defRPr/>
            </a:pPr>
            <a:r>
              <a:rPr lang="en-US" sz="1500" b="1" dirty="0"/>
              <a:t>Dale Rector</a:t>
            </a:r>
          </a:p>
          <a:p>
            <a:pPr marL="274320" indent="-274320" algn="ctr">
              <a:spcBef>
                <a:spcPts val="580"/>
              </a:spcBef>
              <a:buNone/>
              <a:defRPr/>
            </a:pPr>
            <a:r>
              <a:rPr lang="en-US" sz="1500" b="1" dirty="0"/>
              <a:t>Jaime Espinosa</a:t>
            </a:r>
          </a:p>
          <a:p>
            <a:pPr marL="274320" indent="-274320" algn="ctr">
              <a:spcBef>
                <a:spcPts val="580"/>
              </a:spcBef>
              <a:buNone/>
              <a:defRPr/>
            </a:pPr>
            <a:r>
              <a:rPr lang="en-US" sz="1500" b="1" dirty="0"/>
              <a:t>Scott Cannon</a:t>
            </a:r>
          </a:p>
          <a:p>
            <a:pPr marL="274320" indent="-274320" algn="ctr">
              <a:spcBef>
                <a:spcPts val="580"/>
              </a:spcBef>
              <a:buNone/>
              <a:defRPr/>
            </a:pPr>
            <a:r>
              <a:rPr lang="en-US" sz="1500" b="1" dirty="0"/>
              <a:t>Lauren Flood</a:t>
            </a:r>
          </a:p>
          <a:p>
            <a:pPr marL="274320" indent="-274320" algn="ctr">
              <a:spcBef>
                <a:spcPts val="580"/>
              </a:spcBef>
              <a:buNone/>
              <a:defRPr/>
            </a:pPr>
            <a:r>
              <a:rPr lang="en-US" sz="1500" b="1" dirty="0"/>
              <a:t>Chris Larremore</a:t>
            </a:r>
          </a:p>
          <a:p>
            <a:pPr marL="274320" indent="-274320" algn="ctr">
              <a:spcBef>
                <a:spcPts val="580"/>
              </a:spcBef>
              <a:buNone/>
              <a:defRPr/>
            </a:pPr>
            <a:r>
              <a:rPr lang="en-US" sz="1500" b="1" dirty="0"/>
              <a:t>Bevan Vaughan</a:t>
            </a:r>
          </a:p>
          <a:p>
            <a:pPr marL="274320" indent="-274320" algn="ctr">
              <a:spcBef>
                <a:spcPts val="580"/>
              </a:spcBef>
              <a:buNone/>
              <a:defRPr/>
            </a:pPr>
            <a:r>
              <a:rPr lang="en-US" sz="1500" i="1" dirty="0"/>
              <a:t>Senior U.S. Probation Officers</a:t>
            </a:r>
          </a:p>
          <a:p>
            <a:pPr marL="274320" indent="-274320" algn="ctr">
              <a:spcBef>
                <a:spcPts val="580"/>
              </a:spcBef>
              <a:buNone/>
              <a:defRPr/>
            </a:pPr>
            <a:endParaRPr lang="en-US" sz="1500" i="1" dirty="0"/>
          </a:p>
          <a:p>
            <a:pPr marL="274320" indent="-274320" algn="ctr">
              <a:spcBef>
                <a:spcPts val="580"/>
              </a:spcBef>
              <a:buNone/>
              <a:defRPr/>
            </a:pPr>
            <a:r>
              <a:rPr lang="en-US" sz="1500" b="1" dirty="0"/>
              <a:t>Juan Lopez</a:t>
            </a:r>
          </a:p>
          <a:p>
            <a:pPr marL="274320" indent="-274320" algn="ctr">
              <a:spcBef>
                <a:spcPts val="580"/>
              </a:spcBef>
              <a:buNone/>
              <a:defRPr/>
            </a:pPr>
            <a:r>
              <a:rPr lang="en-US" sz="1500" b="1" dirty="0"/>
              <a:t>Jeannine Williams</a:t>
            </a:r>
          </a:p>
          <a:p>
            <a:pPr marL="274320" indent="-274320" algn="ctr">
              <a:spcBef>
                <a:spcPts val="580"/>
              </a:spcBef>
              <a:buNone/>
              <a:defRPr/>
            </a:pPr>
            <a:r>
              <a:rPr lang="en-US" sz="1500" i="1" dirty="0"/>
              <a:t>U.S. Probation Officers</a:t>
            </a:r>
          </a:p>
          <a:p>
            <a:pPr marL="274320" indent="-274320" algn="ctr">
              <a:spcBef>
                <a:spcPts val="580"/>
              </a:spcBef>
              <a:buNone/>
              <a:defRPr/>
            </a:pPr>
            <a:r>
              <a:rPr lang="en-US" sz="1500" i="1" dirty="0"/>
              <a:t>(Treatment Liaisons)</a:t>
            </a:r>
            <a:endParaRPr lang="en-US" sz="1500" dirty="0"/>
          </a:p>
        </p:txBody>
      </p:sp>
    </p:spTree>
    <p:extLst>
      <p:ext uri="{BB962C8B-B14F-4D97-AF65-F5344CB8AC3E}">
        <p14:creationId xmlns:p14="http://schemas.microsoft.com/office/powerpoint/2010/main" val="1092608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704" y="1195075"/>
            <a:ext cx="8354592" cy="4467849"/>
          </a:xfrm>
          <a:prstGeom prst="rect">
            <a:avLst/>
          </a:prstGeom>
          <a:effectLst>
            <a:reflection stA="22000" endPos="65000" dist="50800" dir="5400000" sy="-100000" algn="bl" rotWithShape="0"/>
          </a:effectLst>
        </p:spPr>
      </p:pic>
    </p:spTree>
    <p:extLst>
      <p:ext uri="{BB962C8B-B14F-4D97-AF65-F5344CB8AC3E}">
        <p14:creationId xmlns:p14="http://schemas.microsoft.com/office/powerpoint/2010/main" val="316484924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Vapor Trail</Template>
  <TotalTime>1393</TotalTime>
  <Words>8205</Words>
  <Application>Microsoft Office PowerPoint</Application>
  <PresentationFormat>On-screen Show (4:3)</PresentationFormat>
  <Paragraphs>561</Paragraphs>
  <Slides>84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84</vt:i4>
      </vt:variant>
    </vt:vector>
  </HeadingPairs>
  <TitlesOfParts>
    <vt:vector size="89" baseType="lpstr">
      <vt:lpstr>Arial</vt:lpstr>
      <vt:lpstr>Century Gothic</vt:lpstr>
      <vt:lpstr>Times New Roman</vt:lpstr>
      <vt:lpstr>Wingdings 2</vt:lpstr>
      <vt:lpstr>Vapor Trail</vt:lpstr>
      <vt:lpstr>Offerors’ Presentation  July 15, 2022</vt:lpstr>
      <vt:lpstr>Welcome</vt:lpstr>
      <vt:lpstr>USPPSO Mission</vt:lpstr>
      <vt:lpstr>USPPSO Main Functions</vt:lpstr>
      <vt:lpstr>Blanket Purchase Agreements (BPA)</vt:lpstr>
      <vt:lpstr>District BPAs</vt:lpstr>
      <vt:lpstr>Statement of Work  Section A</vt:lpstr>
      <vt:lpstr>PowerPoint Presentation</vt:lpstr>
      <vt:lpstr>PowerPoint Presentation</vt:lpstr>
      <vt:lpstr>Statement of Work Section B</vt:lpstr>
      <vt:lpstr>PowerPoint Presentation</vt:lpstr>
      <vt:lpstr>Statement of Work Section B cont.</vt:lpstr>
      <vt:lpstr>Statement of Work  Section B cont.</vt:lpstr>
      <vt:lpstr>PowerPoint Presentation</vt:lpstr>
      <vt:lpstr>Statement of Work  Section C</vt:lpstr>
      <vt:lpstr>Local Need Requirements</vt:lpstr>
      <vt:lpstr>Local Need Requirements</vt:lpstr>
      <vt:lpstr>Local Need Requirements Cont.  (Group Telemedicine)</vt:lpstr>
      <vt:lpstr>Local Need Requirements Cont. (Individual Telemedicine)</vt:lpstr>
      <vt:lpstr>Mandatory Requirements</vt:lpstr>
      <vt:lpstr>Urine Collection, Testing, &amp; Reporting (1010)</vt:lpstr>
      <vt:lpstr>Urine Collection, Testing, &amp; Reporting (1010) cont.</vt:lpstr>
      <vt:lpstr>Urine Collection, Testing, &amp; Reporting (1010) cont.</vt:lpstr>
      <vt:lpstr>Updated UA Log</vt:lpstr>
      <vt:lpstr>Substance Abuse Intake Assessment Report (2011)</vt:lpstr>
      <vt:lpstr>Substance Abuse Services</vt:lpstr>
      <vt:lpstr>Substance Abuse Services (Staff Requirements)</vt:lpstr>
      <vt:lpstr>Integrated Treatment Services for Co-Occurring Disorders</vt:lpstr>
      <vt:lpstr>Integrated Treatment Services for Co-Occurring Disorders (Staff Requirements)</vt:lpstr>
      <vt:lpstr>Treatment Services Requirements</vt:lpstr>
      <vt:lpstr>Physical Examination &amp; Laboratory Studies</vt:lpstr>
      <vt:lpstr>Psychological/Psychiatric Evaluation Testing &amp; Report</vt:lpstr>
      <vt:lpstr>Mental Health Intake Assessment &amp; Report (5011)</vt:lpstr>
      <vt:lpstr>Mental Health Case Management Services (6000)</vt:lpstr>
      <vt:lpstr>Mental Health Case Management Services (Staff Requirements)</vt:lpstr>
      <vt:lpstr>Mental Health Services</vt:lpstr>
      <vt:lpstr>Mental Health Counseling  (Staff Requirements)</vt:lpstr>
      <vt:lpstr>Sex Offense-Specific Evaluation &amp; Report (5012)</vt:lpstr>
      <vt:lpstr>Sex Offense-Specific Evaluation &amp; Report (Staff Requirements)</vt:lpstr>
      <vt:lpstr>Sex Offense-Specific Treatment for Post-Conviction</vt:lpstr>
      <vt:lpstr>Sex Offense-Specific Treatment for Post-Conviction (Staff Requirements)</vt:lpstr>
      <vt:lpstr>Specialized Treatment for Pretrial Defendants Charged with a Sex Offense</vt:lpstr>
      <vt:lpstr>Specialized Treatment for Pretrial Defendants Charged with a Sex Offense (Staff Requirements)</vt:lpstr>
      <vt:lpstr>Physiological Measurements</vt:lpstr>
      <vt:lpstr>Physiological Measurements cont.</vt:lpstr>
      <vt:lpstr>Polygraph Examiners  (Staff Requirements)</vt:lpstr>
      <vt:lpstr>Polygraph Examiners  (Staff Requirements) cont.</vt:lpstr>
      <vt:lpstr>Psychotropic Medication</vt:lpstr>
      <vt:lpstr>Copayment Collection</vt:lpstr>
      <vt:lpstr>Copayment Collection cont.</vt:lpstr>
      <vt:lpstr>Defendant/Offender Records</vt:lpstr>
      <vt:lpstr>Disclosure</vt:lpstr>
      <vt:lpstr>File Content</vt:lpstr>
      <vt:lpstr>Updated All In One Monthly Treatment Log</vt:lpstr>
      <vt:lpstr>Case Staffing Conference</vt:lpstr>
      <vt:lpstr>Vendor Reports</vt:lpstr>
      <vt:lpstr>Vendor Testimony</vt:lpstr>
      <vt:lpstr>Staff Requirements &amp; Restrictions</vt:lpstr>
      <vt:lpstr>Facility Requirements</vt:lpstr>
      <vt:lpstr>Statement of Work  Section E</vt:lpstr>
      <vt:lpstr>Statement of Work Section F</vt:lpstr>
      <vt:lpstr>Statement of Work Section G</vt:lpstr>
      <vt:lpstr>Statement of Work Section H</vt:lpstr>
      <vt:lpstr>Drug-Free Workplace</vt:lpstr>
      <vt:lpstr>Statement of Work Section I</vt:lpstr>
      <vt:lpstr>Statement of Work Section I cont.</vt:lpstr>
      <vt:lpstr>Statement of Work Section J</vt:lpstr>
      <vt:lpstr>Statement of Work Section K</vt:lpstr>
      <vt:lpstr>Statement of Work Section L</vt:lpstr>
      <vt:lpstr>PowerPoint Presentation</vt:lpstr>
      <vt:lpstr>Statement of Work Section L cont.</vt:lpstr>
      <vt:lpstr>Statement of Work Section L cont.</vt:lpstr>
      <vt:lpstr>Statement of Work Section L cont.</vt:lpstr>
      <vt:lpstr>PowerPoint Presentation</vt:lpstr>
      <vt:lpstr>Statement of Work Section L cont.</vt:lpstr>
      <vt:lpstr>PowerPoint Presentation</vt:lpstr>
      <vt:lpstr>Statement of Work Section L cont.</vt:lpstr>
      <vt:lpstr>PowerPoint Presentation</vt:lpstr>
      <vt:lpstr>Statement of Work Section M</vt:lpstr>
      <vt:lpstr>Evaluation of Proposals</vt:lpstr>
      <vt:lpstr>Evaluation of Price</vt:lpstr>
      <vt:lpstr>On-Site Visits</vt:lpstr>
      <vt:lpstr>Important Dates/Reminders</vt:lpstr>
      <vt:lpstr>Questions?</vt:lpstr>
    </vt:vector>
  </TitlesOfParts>
  <Company>TXNP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Offerors’ Conference  July 17, 2018</dc:title>
  <dc:creator>Amber Dunn</dc:creator>
  <cp:lastModifiedBy>Joseph Droege</cp:lastModifiedBy>
  <cp:revision>192</cp:revision>
  <dcterms:created xsi:type="dcterms:W3CDTF">2018-07-12T17:47:58Z</dcterms:created>
  <dcterms:modified xsi:type="dcterms:W3CDTF">2022-06-21T11:34:25Z</dcterms:modified>
</cp:coreProperties>
</file>